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9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9144000" cy="5143500" type="screen16x9"/>
  <p:notesSz cx="6858000" cy="9144000"/>
  <p:embeddedFontLst>
    <p:embeddedFont>
      <p:font typeface="Caveat" panose="020B0604020202020204" charset="0"/>
      <p:regular r:id="rId21"/>
      <p:bold r:id="rId22"/>
    </p:embeddedFont>
    <p:embeddedFont>
      <p:font typeface="Inconsolata" pitchFamily="2" charset="0"/>
      <p:regular r:id="rId23"/>
      <p:bold r:id="rId24"/>
    </p:embeddedFont>
    <p:embeddedFont>
      <p:font typeface="Oswald" panose="00000500000000000000" pitchFamily="2" charset="0"/>
      <p:regular r:id="rId25"/>
      <p:bold r:id="rId26"/>
    </p:embeddedFont>
    <p:embeddedFont>
      <p:font typeface="Oswald Light" panose="00000400000000000000" pitchFamily="2" charset="0"/>
      <p:regular r:id="rId27"/>
      <p:bold r:id="rId28"/>
    </p:embeddedFont>
    <p:embeddedFont>
      <p:font typeface="Oswald Medium" panose="00000600000000000000" pitchFamily="2" charset="0"/>
      <p:regular r:id="rId29"/>
      <p:bold r:id="rId30"/>
    </p:embeddedFont>
    <p:embeddedFont>
      <p:font typeface="Roboto" panose="02000000000000000000" pitchFamily="2" charset="0"/>
      <p:regular r:id="rId31"/>
      <p:bold r:id="rId32"/>
      <p:italic r:id="rId33"/>
      <p:boldItalic r:id="rId34"/>
    </p:embeddedFont>
    <p:embeddedFont>
      <p:font typeface="Roboto Light" panose="02000000000000000000" pitchFamily="2" charset="0"/>
      <p:regular r:id="rId35"/>
      <p:bold r:id="rId36"/>
      <p:italic r:id="rId37"/>
      <p:boldItalic r:id="rId38"/>
    </p:embeddedFont>
    <p:embeddedFont>
      <p:font typeface="Roboto Medium" panose="02000000000000000000" pitchFamily="2" charset="0"/>
      <p:regular r:id="rId39"/>
      <p:bold r:id="rId40"/>
      <p:italic r:id="rId41"/>
      <p:boldItalic r:id="rId42"/>
    </p:embeddedFont>
    <p:embeddedFont>
      <p:font typeface="Roboto Thin" panose="02000000000000000000" pitchFamily="2" charset="0"/>
      <p:regular r:id="rId43"/>
      <p:bold r:id="rId44"/>
      <p:italic r:id="rId45"/>
      <p:boldItalic r:id="rId4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27">
          <p15:clr>
            <a:srgbClr val="9AA0A6"/>
          </p15:clr>
        </p15:guide>
        <p15:guide id="2" pos="321">
          <p15:clr>
            <a:srgbClr val="9AA0A6"/>
          </p15:clr>
        </p15:guide>
        <p15:guide id="3"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AD6BC03-284A-4177-B855-7AD489BB60A6}">
  <a:tblStyle styleId="{4AD6BC03-284A-4177-B855-7AD489BB60A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673AF62-826E-4765-A368-242EF3CCB9B4}"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1327"/>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9" Type="http://schemas.openxmlformats.org/officeDocument/2006/relationships/font" Target="fonts/font19.fntdata"/><Relationship Id="rId21" Type="http://schemas.openxmlformats.org/officeDocument/2006/relationships/font" Target="fonts/font1.fntdata"/><Relationship Id="rId34" Type="http://schemas.openxmlformats.org/officeDocument/2006/relationships/font" Target="fonts/font14.fntdata"/><Relationship Id="rId42" Type="http://schemas.openxmlformats.org/officeDocument/2006/relationships/font" Target="fonts/font22.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9.fntdata"/><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font" Target="fonts/font17.fntdata"/><Relationship Id="rId40" Type="http://schemas.openxmlformats.org/officeDocument/2006/relationships/font" Target="fonts/font20.fntdata"/><Relationship Id="rId45" Type="http://schemas.openxmlformats.org/officeDocument/2006/relationships/font" Target="fonts/font2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font" Target="fonts/font16.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4"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font" Target="fonts/font15.fntdata"/><Relationship Id="rId43" Type="http://schemas.openxmlformats.org/officeDocument/2006/relationships/font" Target="fonts/font23.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font" Target="fonts/font13.fntdata"/><Relationship Id="rId38" Type="http://schemas.openxmlformats.org/officeDocument/2006/relationships/font" Target="fonts/font18.fntdata"/><Relationship Id="rId46" Type="http://schemas.openxmlformats.org/officeDocument/2006/relationships/font" Target="fonts/font26.fntdata"/><Relationship Id="rId20" Type="http://schemas.openxmlformats.org/officeDocument/2006/relationships/notesMaster" Target="notesMasters/notesMaster1.xml"/><Relationship Id="rId41" Type="http://schemas.openxmlformats.org/officeDocument/2006/relationships/font" Target="fonts/font21.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f996f579a9_0_17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f996f579a9_0_17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f996f579a9_0_18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f996f579a9_0_18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f996f579a9_0_18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f996f579a9_0_1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f996f579a9_0_19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f996f579a9_0_19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f996f579a9_0_19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2" name="Google Shape;712;gf996f579a9_0_19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f996f579a9_0_19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f996f579a9_0_1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0"/>
        <p:cNvGrpSpPr/>
        <p:nvPr/>
      </p:nvGrpSpPr>
      <p:grpSpPr>
        <a:xfrm>
          <a:off x="0" y="0"/>
          <a:ext cx="0" cy="0"/>
          <a:chOff x="0" y="0"/>
          <a:chExt cx="0" cy="0"/>
        </a:xfrm>
      </p:grpSpPr>
      <p:sp>
        <p:nvSpPr>
          <p:cNvPr id="741" name="Google Shape;741;gf996f579a9_0_1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2" name="Google Shape;742;gf996f579a9_0_1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f996f579a9_0_19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f996f579a9_0_19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2"/>
        <p:cNvGrpSpPr/>
        <p:nvPr/>
      </p:nvGrpSpPr>
      <p:grpSpPr>
        <a:xfrm>
          <a:off x="0" y="0"/>
          <a:ext cx="0" cy="0"/>
          <a:chOff x="0" y="0"/>
          <a:chExt cx="0" cy="0"/>
        </a:xfrm>
      </p:grpSpPr>
      <p:sp>
        <p:nvSpPr>
          <p:cNvPr id="763" name="Google Shape;763;gf996f579a9_0_19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4" name="Google Shape;764;gf996f579a9_0_19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f996f579a9_0_20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1" name="Google Shape;781;gf996f579a9_0_20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996f579a9_0_17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996f579a9_0_17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f996f579a9_0_17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f996f579a9_0_17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f996f579a9_0_1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f996f579a9_0_1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996f579a9_0_18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8" name="Google Shape;608;gf996f579a9_0_1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4"/>
        <p:cNvGrpSpPr/>
        <p:nvPr/>
      </p:nvGrpSpPr>
      <p:grpSpPr>
        <a:xfrm>
          <a:off x="0" y="0"/>
          <a:ext cx="0" cy="0"/>
          <a:chOff x="0" y="0"/>
          <a:chExt cx="0" cy="0"/>
        </a:xfrm>
      </p:grpSpPr>
      <p:sp>
        <p:nvSpPr>
          <p:cNvPr id="635" name="Google Shape;635;gf996f579a9_0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 name="Google Shape;636;gf996f579a9_0_18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0"/>
        <p:cNvGrpSpPr/>
        <p:nvPr/>
      </p:nvGrpSpPr>
      <p:grpSpPr>
        <a:xfrm>
          <a:off x="0" y="0"/>
          <a:ext cx="0" cy="0"/>
          <a:chOff x="0" y="0"/>
          <a:chExt cx="0" cy="0"/>
        </a:xfrm>
      </p:grpSpPr>
      <p:sp>
        <p:nvSpPr>
          <p:cNvPr id="651" name="Google Shape;651;gf996f579a9_0_18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2" name="Google Shape;652;gf996f579a9_0_18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f996f579a9_0_1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f996f579a9_0_1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1037328c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1037328c9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3.png"/><Relationship Id="rId11" Type="http://schemas.openxmlformats.org/officeDocument/2006/relationships/image" Target="../media/image9.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1.xml"/><Relationship Id="rId4" Type="http://schemas.openxmlformats.org/officeDocument/2006/relationships/image" Target="../media/image2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26.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7"/>
        <p:cNvGrpSpPr/>
        <p:nvPr/>
      </p:nvGrpSpPr>
      <p:grpSpPr>
        <a:xfrm>
          <a:off x="0" y="0"/>
          <a:ext cx="0" cy="0"/>
          <a:chOff x="0" y="0"/>
          <a:chExt cx="0" cy="0"/>
        </a:xfrm>
      </p:grpSpPr>
      <p:pic>
        <p:nvPicPr>
          <p:cNvPr id="8" name="Google Shape;8;p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 name="Google Shape;9;p2"/>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10" name="Google Shape;10;p2"/>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 name="Google Shape;11;p2"/>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12" name="Google Shape;12;p2"/>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 name="Google Shape;13;p2"/>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4" name="Google Shape;14;p2"/>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15" name="Google Shape;15;p2"/>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16" name="Google Shape;16;p2"/>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74"/>
        <p:cNvGrpSpPr/>
        <p:nvPr/>
      </p:nvGrpSpPr>
      <p:grpSpPr>
        <a:xfrm>
          <a:off x="0" y="0"/>
          <a:ext cx="0" cy="0"/>
          <a:chOff x="0" y="0"/>
          <a:chExt cx="0" cy="0"/>
        </a:xfrm>
      </p:grpSpPr>
      <p:pic>
        <p:nvPicPr>
          <p:cNvPr id="75" name="Google Shape;75;p1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 name="Google Shape;76;p12"/>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 name="Google Shape;78;p12"/>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79" name="Google Shape;79;p12"/>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80" name="Google Shape;80;p12"/>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1" name="Google Shape;81;p12"/>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82" name="Google Shape;82;p12"/>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83" name="Google Shape;83;p1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84"/>
        <p:cNvGrpSpPr/>
        <p:nvPr/>
      </p:nvGrpSpPr>
      <p:grpSpPr>
        <a:xfrm>
          <a:off x="0" y="0"/>
          <a:ext cx="0" cy="0"/>
          <a:chOff x="0" y="0"/>
          <a:chExt cx="0" cy="0"/>
        </a:xfrm>
      </p:grpSpPr>
      <p:pic>
        <p:nvPicPr>
          <p:cNvPr id="85" name="Google Shape;85;p1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 name="Google Shape;86;p1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8" name="Google Shape;88;p1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89" name="Google Shape;89;p1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90" name="Google Shape;90;p13"/>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91" name="Google Shape;91;p13"/>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92" name="Google Shape;92;p13"/>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93" name="Google Shape;93;p13"/>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94" name="Google Shape;94;p13"/>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95" name="Google Shape;95;p13"/>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96" name="Google Shape;96;p13"/>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97" name="Google Shape;97;p13"/>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98" name="Google Shape;98;p13"/>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99" name="Google Shape;99;p13"/>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00" name="Google Shape;100;p13"/>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01" name="Google Shape;101;p13"/>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02" name="Google Shape;102;p13"/>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03" name="Google Shape;103;p13"/>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04" name="Google Shape;104;p13"/>
          <p:cNvGrpSpPr/>
          <p:nvPr/>
        </p:nvGrpSpPr>
        <p:grpSpPr>
          <a:xfrm>
            <a:off x="4519000" y="3821425"/>
            <a:ext cx="420900" cy="912575"/>
            <a:chOff x="4680988" y="3981725"/>
            <a:chExt cx="420900" cy="912575"/>
          </a:xfrm>
        </p:grpSpPr>
        <p:pic>
          <p:nvPicPr>
            <p:cNvPr id="105" name="Google Shape;105;p13"/>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06" name="Google Shape;106;p13"/>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07" name="Google Shape;107;p13"/>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8" name="Google Shape;108;p1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09" name="Google Shape;109;p13"/>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10" name="Google Shape;110;p1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11"/>
        <p:cNvGrpSpPr/>
        <p:nvPr/>
      </p:nvGrpSpPr>
      <p:grpSpPr>
        <a:xfrm>
          <a:off x="0" y="0"/>
          <a:ext cx="0" cy="0"/>
          <a:chOff x="0" y="0"/>
          <a:chExt cx="0" cy="0"/>
        </a:xfrm>
      </p:grpSpPr>
      <p:pic>
        <p:nvPicPr>
          <p:cNvPr id="112" name="Google Shape;112;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13" name="Google Shape;113;p14"/>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14" name="Google Shape;114;p14"/>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1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17" name="Google Shape;117;p14"/>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18" name="Google Shape;118;p14"/>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19" name="Google Shape;119;p14"/>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20" name="Google Shape;120;p14"/>
          <p:cNvGrpSpPr/>
          <p:nvPr/>
        </p:nvGrpSpPr>
        <p:grpSpPr>
          <a:xfrm>
            <a:off x="4732975" y="426900"/>
            <a:ext cx="3984300" cy="1538339"/>
            <a:chOff x="4623475" y="424050"/>
            <a:chExt cx="3984300" cy="1538339"/>
          </a:xfrm>
        </p:grpSpPr>
        <p:sp>
          <p:nvSpPr>
            <p:cNvPr id="121" name="Google Shape;121;p14"/>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22" name="Google Shape;122;p14"/>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24" name="Google Shape;124;p14"/>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25" name="Google Shape;125;p14"/>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26" name="Google Shape;126;p14"/>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27" name="Google Shape;127;p14"/>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28" name="Google Shape;128;p14"/>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29" name="Google Shape;129;p14"/>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0" name="Google Shape;130;p1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31"/>
        <p:cNvGrpSpPr/>
        <p:nvPr/>
      </p:nvGrpSpPr>
      <p:grpSpPr>
        <a:xfrm>
          <a:off x="0" y="0"/>
          <a:ext cx="0" cy="0"/>
          <a:chOff x="0" y="0"/>
          <a:chExt cx="0" cy="0"/>
        </a:xfrm>
      </p:grpSpPr>
      <p:sp>
        <p:nvSpPr>
          <p:cNvPr id="132" name="Google Shape;132;p1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33" name="Google Shape;133;p1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34" name="Google Shape;134;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35" name="Google Shape;135;p1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36" name="Google Shape;136;p15"/>
          <p:cNvGraphicFramePr/>
          <p:nvPr/>
        </p:nvGraphicFramePr>
        <p:xfrm>
          <a:off x="358300" y="1181050"/>
          <a:ext cx="3000000" cy="3000000"/>
        </p:xfrm>
        <a:graphic>
          <a:graphicData uri="http://schemas.openxmlformats.org/drawingml/2006/table">
            <a:tbl>
              <a:tblPr>
                <a:noFill/>
                <a:tableStyleId>{4AD6BC03-284A-4177-B855-7AD489BB60A6}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37" name="Google Shape;137;p15"/>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38" name="Google Shape;138;p1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39"/>
        <p:cNvGrpSpPr/>
        <p:nvPr/>
      </p:nvGrpSpPr>
      <p:grpSpPr>
        <a:xfrm>
          <a:off x="0" y="0"/>
          <a:ext cx="0" cy="0"/>
          <a:chOff x="0" y="0"/>
          <a:chExt cx="0" cy="0"/>
        </a:xfrm>
      </p:grpSpPr>
      <p:cxnSp>
        <p:nvCxnSpPr>
          <p:cNvPr id="140" name="Google Shape;140;p1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41" name="Google Shape;141;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42" name="Google Shape;142;p1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43" name="Google Shape;143;p16"/>
          <p:cNvGraphicFramePr/>
          <p:nvPr/>
        </p:nvGraphicFramePr>
        <p:xfrm>
          <a:off x="358300" y="876250"/>
          <a:ext cx="3000000" cy="3000000"/>
        </p:xfrm>
        <a:graphic>
          <a:graphicData uri="http://schemas.openxmlformats.org/drawingml/2006/table">
            <a:tbl>
              <a:tblPr>
                <a:noFill/>
                <a:tableStyleId>{4AD6BC03-284A-4177-B855-7AD489BB60A6}</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44" name="Google Shape;144;p16"/>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45" name="Google Shape;145;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146"/>
        <p:cNvGrpSpPr/>
        <p:nvPr/>
      </p:nvGrpSpPr>
      <p:grpSpPr>
        <a:xfrm>
          <a:off x="0" y="0"/>
          <a:ext cx="0" cy="0"/>
          <a:chOff x="0" y="0"/>
          <a:chExt cx="0" cy="0"/>
        </a:xfrm>
      </p:grpSpPr>
      <p:pic>
        <p:nvPicPr>
          <p:cNvPr id="147" name="Google Shape;147;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8" name="Google Shape;148;p17"/>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50" name="Google Shape;150;p1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51" name="Google Shape;151;p1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52" name="Google Shape;152;p17"/>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153" name="Google Shape;153;p17"/>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154" name="Google Shape;154;p17"/>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155" name="Google Shape;155;p17"/>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156" name="Google Shape;156;p17"/>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157" name="Google Shape;157;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158"/>
        <p:cNvGrpSpPr/>
        <p:nvPr/>
      </p:nvGrpSpPr>
      <p:grpSpPr>
        <a:xfrm>
          <a:off x="0" y="0"/>
          <a:ext cx="0" cy="0"/>
          <a:chOff x="0" y="0"/>
          <a:chExt cx="0" cy="0"/>
        </a:xfrm>
      </p:grpSpPr>
      <p:sp>
        <p:nvSpPr>
          <p:cNvPr id="159" name="Google Shape;159;p18"/>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160" name="Google Shape;160;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61" name="Google Shape;161;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62" name="Google Shape;162;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63" name="Google Shape;163;p1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164" name="Google Shape;164;p18"/>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165" name="Google Shape;165;p18"/>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166" name="Google Shape;166;p18"/>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67" name="Google Shape;167;p18"/>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168" name="Google Shape;168;p18"/>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169" name="Google Shape;169;p18"/>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70" name="Google Shape;170;p18"/>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8"/>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172" name="Google Shape;172;p18"/>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173" name="Google Shape;173;p18"/>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174" name="Google Shape;174;p18"/>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175" name="Google Shape;175;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176"/>
        <p:cNvGrpSpPr/>
        <p:nvPr/>
      </p:nvGrpSpPr>
      <p:grpSpPr>
        <a:xfrm>
          <a:off x="0" y="0"/>
          <a:ext cx="0" cy="0"/>
          <a:chOff x="0" y="0"/>
          <a:chExt cx="0" cy="0"/>
        </a:xfrm>
      </p:grpSpPr>
      <p:pic>
        <p:nvPicPr>
          <p:cNvPr id="177" name="Google Shape;177;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78" name="Google Shape;178;p19"/>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80" name="Google Shape;180;p19"/>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81" name="Google Shape;181;p19"/>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82" name="Google Shape;182;p19"/>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83" name="Google Shape;183;p19"/>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84" name="Google Shape;184;p19"/>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185" name="Google Shape;185;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186"/>
        <p:cNvGrpSpPr/>
        <p:nvPr/>
      </p:nvGrpSpPr>
      <p:grpSpPr>
        <a:xfrm>
          <a:off x="0" y="0"/>
          <a:ext cx="0" cy="0"/>
          <a:chOff x="0" y="0"/>
          <a:chExt cx="0" cy="0"/>
        </a:xfrm>
      </p:grpSpPr>
      <p:pic>
        <p:nvPicPr>
          <p:cNvPr id="187" name="Google Shape;187;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88" name="Google Shape;188;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189" name="Google Shape;189;p20"/>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190" name="Google Shape;190;p20"/>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191" name="Google Shape;191;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192"/>
        <p:cNvGrpSpPr/>
        <p:nvPr/>
      </p:nvGrpSpPr>
      <p:grpSpPr>
        <a:xfrm>
          <a:off x="0" y="0"/>
          <a:ext cx="0" cy="0"/>
          <a:chOff x="0" y="0"/>
          <a:chExt cx="0" cy="0"/>
        </a:xfrm>
      </p:grpSpPr>
      <p:pic>
        <p:nvPicPr>
          <p:cNvPr id="193" name="Google Shape;193;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4" name="Google Shape;194;p21"/>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195" name="Google Shape;195;p2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6" name="Google Shape;196;p2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197" name="Google Shape;197;p2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98" name="Google Shape;198;p21"/>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199" name="Google Shape;199;p21"/>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00" name="Google Shape;200;p2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01" name="Google Shape;201;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17"/>
        <p:cNvGrpSpPr/>
        <p:nvPr/>
      </p:nvGrpSpPr>
      <p:grpSpPr>
        <a:xfrm>
          <a:off x="0" y="0"/>
          <a:ext cx="0" cy="0"/>
          <a:chOff x="0" y="0"/>
          <a:chExt cx="0" cy="0"/>
        </a:xfrm>
      </p:grpSpPr>
      <p:pic>
        <p:nvPicPr>
          <p:cNvPr id="18" name="Google Shape;18;p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9" name="Google Shape;19;p3"/>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 name="Google Shape;20;p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1" name="Google Shape;21;p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02"/>
        <p:cNvGrpSpPr/>
        <p:nvPr/>
      </p:nvGrpSpPr>
      <p:grpSpPr>
        <a:xfrm>
          <a:off x="0" y="0"/>
          <a:ext cx="0" cy="0"/>
          <a:chOff x="0" y="0"/>
          <a:chExt cx="0" cy="0"/>
        </a:xfrm>
      </p:grpSpPr>
      <p:pic>
        <p:nvPicPr>
          <p:cNvPr id="203" name="Google Shape;203;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4" name="Google Shape;204;p22"/>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05" name="Google Shape;205;p22"/>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22"/>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07" name="Google Shape;207;p2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1475D4"/>
                </a:solidFill>
                <a:latin typeface="Oswald"/>
                <a:ea typeface="Oswald"/>
                <a:cs typeface="Oswald"/>
                <a:sym typeface="Oswald"/>
              </a:rPr>
              <a:t>Challenge</a:t>
            </a:r>
            <a:endParaRPr sz="3600">
              <a:solidFill>
                <a:srgbClr val="1475D4"/>
              </a:solidFill>
              <a:latin typeface="Oswald"/>
              <a:ea typeface="Oswald"/>
              <a:cs typeface="Oswald"/>
              <a:sym typeface="Oswald"/>
            </a:endParaRPr>
          </a:p>
        </p:txBody>
      </p:sp>
      <p:sp>
        <p:nvSpPr>
          <p:cNvPr id="208" name="Google Shape;208;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209" name="Google Shape;209;p22"/>
          <p:cNvPicPr preferRelativeResize="0"/>
          <p:nvPr/>
        </p:nvPicPr>
        <p:blipFill>
          <a:blip r:embed="rId3">
            <a:alphaModFix/>
          </a:blip>
          <a:stretch>
            <a:fillRect/>
          </a:stretch>
        </p:blipFill>
        <p:spPr>
          <a:xfrm>
            <a:off x="3381350" y="428050"/>
            <a:ext cx="2381250" cy="2381250"/>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10"/>
        <p:cNvGrpSpPr/>
        <p:nvPr/>
      </p:nvGrpSpPr>
      <p:grpSpPr>
        <a:xfrm>
          <a:off x="0" y="0"/>
          <a:ext cx="0" cy="0"/>
          <a:chOff x="0" y="0"/>
          <a:chExt cx="0" cy="0"/>
        </a:xfrm>
      </p:grpSpPr>
      <p:pic>
        <p:nvPicPr>
          <p:cNvPr id="211" name="Google Shape;211;p23"/>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12" name="Google Shape;212;p2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3" name="Google Shape;213;p2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14" name="Google Shape;214;p2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2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3"/>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18" name="Google Shape;218;p23"/>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19" name="Google Shape;219;p23"/>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20" name="Google Shape;220;p2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21"/>
        <p:cNvGrpSpPr/>
        <p:nvPr/>
      </p:nvGrpSpPr>
      <p:grpSpPr>
        <a:xfrm>
          <a:off x="0" y="0"/>
          <a:ext cx="0" cy="0"/>
          <a:chOff x="0" y="0"/>
          <a:chExt cx="0" cy="0"/>
        </a:xfrm>
      </p:grpSpPr>
      <p:sp>
        <p:nvSpPr>
          <p:cNvPr id="222" name="Google Shape;222;p24"/>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2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25" name="Google Shape;225;p2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26" name="Google Shape;226;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27" name="Google Shape;227;p2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28" name="Google Shape;228;p24"/>
          <p:cNvGrpSpPr/>
          <p:nvPr/>
        </p:nvGrpSpPr>
        <p:grpSpPr>
          <a:xfrm>
            <a:off x="457200" y="1378813"/>
            <a:ext cx="776889" cy="621300"/>
            <a:chOff x="457200" y="1378813"/>
            <a:chExt cx="776889" cy="621300"/>
          </a:xfrm>
        </p:grpSpPr>
        <p:sp>
          <p:nvSpPr>
            <p:cNvPr id="229" name="Google Shape;229;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30" name="Google Shape;230;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1" name="Google Shape;231;p24"/>
          <p:cNvGrpSpPr/>
          <p:nvPr/>
        </p:nvGrpSpPr>
        <p:grpSpPr>
          <a:xfrm>
            <a:off x="457200" y="2228725"/>
            <a:ext cx="776889" cy="621300"/>
            <a:chOff x="457200" y="1378813"/>
            <a:chExt cx="776889" cy="621300"/>
          </a:xfrm>
        </p:grpSpPr>
        <p:sp>
          <p:nvSpPr>
            <p:cNvPr id="232" name="Google Shape;232;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33" name="Google Shape;233;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4" name="Google Shape;234;p24"/>
          <p:cNvGrpSpPr/>
          <p:nvPr/>
        </p:nvGrpSpPr>
        <p:grpSpPr>
          <a:xfrm>
            <a:off x="457200" y="3073850"/>
            <a:ext cx="776889" cy="621300"/>
            <a:chOff x="457200" y="1378813"/>
            <a:chExt cx="776889" cy="621300"/>
          </a:xfrm>
        </p:grpSpPr>
        <p:sp>
          <p:nvSpPr>
            <p:cNvPr id="235" name="Google Shape;235;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36" name="Google Shape;236;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237" name="Google Shape;237;p24"/>
          <p:cNvGrpSpPr/>
          <p:nvPr/>
        </p:nvGrpSpPr>
        <p:grpSpPr>
          <a:xfrm>
            <a:off x="457200" y="3923750"/>
            <a:ext cx="776889" cy="621300"/>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40" name="Google Shape;240;p24"/>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1" name="Google Shape;241;p24"/>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4"/>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4"/>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4"/>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24"/>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6" name="Google Shape;246;p24"/>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7" name="Google Shape;247;p24"/>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248"/>
        <p:cNvGrpSpPr/>
        <p:nvPr/>
      </p:nvGrpSpPr>
      <p:grpSpPr>
        <a:xfrm>
          <a:off x="0" y="0"/>
          <a:ext cx="0" cy="0"/>
          <a:chOff x="0" y="0"/>
          <a:chExt cx="0" cy="0"/>
        </a:xfrm>
      </p:grpSpPr>
      <p:sp>
        <p:nvSpPr>
          <p:cNvPr id="249" name="Google Shape;249;p2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 name="Google Shape;251;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52" name="Google Shape;252;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53" name="Google Shape;253;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54" name="Google Shape;254;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55" name="Google Shape;255;p25"/>
          <p:cNvGrpSpPr/>
          <p:nvPr/>
        </p:nvGrpSpPr>
        <p:grpSpPr>
          <a:xfrm>
            <a:off x="457200" y="1300225"/>
            <a:ext cx="776889" cy="621300"/>
            <a:chOff x="457200" y="1378813"/>
            <a:chExt cx="776889" cy="621300"/>
          </a:xfrm>
        </p:grpSpPr>
        <p:sp>
          <p:nvSpPr>
            <p:cNvPr id="256" name="Google Shape;256;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57" name="Google Shape;257;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5"/>
          <p:cNvGrpSpPr/>
          <p:nvPr/>
        </p:nvGrpSpPr>
        <p:grpSpPr>
          <a:xfrm>
            <a:off x="457200" y="2000125"/>
            <a:ext cx="776889" cy="621300"/>
            <a:chOff x="457200" y="1378813"/>
            <a:chExt cx="776889" cy="621300"/>
          </a:xfrm>
        </p:grpSpPr>
        <p:sp>
          <p:nvSpPr>
            <p:cNvPr id="259" name="Google Shape;259;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60" name="Google Shape;260;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5"/>
          <p:cNvGrpSpPr/>
          <p:nvPr/>
        </p:nvGrpSpPr>
        <p:grpSpPr>
          <a:xfrm>
            <a:off x="457200" y="2692850"/>
            <a:ext cx="776889" cy="621300"/>
            <a:chOff x="457200" y="1378813"/>
            <a:chExt cx="776889" cy="621300"/>
          </a:xfrm>
        </p:grpSpPr>
        <p:sp>
          <p:nvSpPr>
            <p:cNvPr id="262" name="Google Shape;262;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63" name="Google Shape;263;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 name="Google Shape;264;p25"/>
          <p:cNvGrpSpPr/>
          <p:nvPr/>
        </p:nvGrpSpPr>
        <p:grpSpPr>
          <a:xfrm>
            <a:off x="457200" y="3390350"/>
            <a:ext cx="776889" cy="621300"/>
            <a:chOff x="457200" y="1378813"/>
            <a:chExt cx="776889" cy="621300"/>
          </a:xfrm>
        </p:grpSpPr>
        <p:sp>
          <p:nvSpPr>
            <p:cNvPr id="265" name="Google Shape;265;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266" name="Google Shape;266;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7" name="Google Shape;267;p25"/>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8" name="Google Shape;268;p2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5"/>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2" name="Google Shape;272;p25"/>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3" name="Google Shape;273;p25"/>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74" name="Google Shape;274;p25"/>
          <p:cNvGrpSpPr/>
          <p:nvPr/>
        </p:nvGrpSpPr>
        <p:grpSpPr>
          <a:xfrm>
            <a:off x="469500" y="4083075"/>
            <a:ext cx="776889" cy="621300"/>
            <a:chOff x="457200" y="1378813"/>
            <a:chExt cx="776889" cy="621300"/>
          </a:xfrm>
        </p:grpSpPr>
        <p:sp>
          <p:nvSpPr>
            <p:cNvPr id="275" name="Google Shape;275;p25"/>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276" name="Google Shape;276;p25"/>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2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5"/>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79" name="Google Shape;279;p25"/>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280"/>
        <p:cNvGrpSpPr/>
        <p:nvPr/>
      </p:nvGrpSpPr>
      <p:grpSpPr>
        <a:xfrm>
          <a:off x="0" y="0"/>
          <a:ext cx="0" cy="0"/>
          <a:chOff x="0" y="0"/>
          <a:chExt cx="0" cy="0"/>
        </a:xfrm>
      </p:grpSpPr>
      <p:sp>
        <p:nvSpPr>
          <p:cNvPr id="281" name="Google Shape;281;p26"/>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3" name="Google Shape;283;p2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4" name="Google Shape;284;p2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5" name="Google Shape;285;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86" name="Google Shape;286;p2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287" name="Google Shape;287;p26"/>
          <p:cNvGrpSpPr/>
          <p:nvPr/>
        </p:nvGrpSpPr>
        <p:grpSpPr>
          <a:xfrm>
            <a:off x="457200" y="1237825"/>
            <a:ext cx="776900" cy="486300"/>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 name="Google Shape;291;p26"/>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457200" y="1828900"/>
            <a:ext cx="776900" cy="486300"/>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457200" y="2419975"/>
            <a:ext cx="776900" cy="486300"/>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457200" y="3011050"/>
            <a:ext cx="776900" cy="486300"/>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457200" y="3602137"/>
            <a:ext cx="776900" cy="486300"/>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457200" y="4193262"/>
            <a:ext cx="776900" cy="486300"/>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2" name="Google Shape;312;p26"/>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3" name="Google Shape;313;p26"/>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4" name="Google Shape;314;p26"/>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5" name="Google Shape;315;p26"/>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16" name="Google Shape;316;p26"/>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317"/>
        <p:cNvGrpSpPr/>
        <p:nvPr/>
      </p:nvGrpSpPr>
      <p:grpSpPr>
        <a:xfrm>
          <a:off x="0" y="0"/>
          <a:ext cx="0" cy="0"/>
          <a:chOff x="0" y="0"/>
          <a:chExt cx="0" cy="0"/>
        </a:xfrm>
      </p:grpSpPr>
      <p:sp>
        <p:nvSpPr>
          <p:cNvPr id="318" name="Google Shape;318;p27"/>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0" name="Google Shape;320;p2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21" name="Google Shape;321;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2" name="Google Shape;322;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3" name="Google Shape;323;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4" name="Google Shape;324;p27"/>
          <p:cNvGrpSpPr/>
          <p:nvPr/>
        </p:nvGrpSpPr>
        <p:grpSpPr>
          <a:xfrm>
            <a:off x="457222" y="1149803"/>
            <a:ext cx="713194" cy="446423"/>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27"/>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457222" y="1672428"/>
            <a:ext cx="713194" cy="446423"/>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3" name="Google Shape;333;p27"/>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457197" y="2195578"/>
            <a:ext cx="713194" cy="446423"/>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8" name="Google Shape;338;p27"/>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457197" y="2718203"/>
            <a:ext cx="713194" cy="446423"/>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27"/>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457222" y="3240828"/>
            <a:ext cx="713194" cy="446423"/>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27"/>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457222" y="3763453"/>
            <a:ext cx="713194" cy="446423"/>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27"/>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457222" y="4311603"/>
            <a:ext cx="713194" cy="446423"/>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27"/>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35. Numbered 1–3">
  <p:cSld name="CUSTOM_2_7_1_5_2">
    <p:spTree>
      <p:nvGrpSpPr>
        <p:cNvPr id="1" name="Shape 359"/>
        <p:cNvGrpSpPr/>
        <p:nvPr/>
      </p:nvGrpSpPr>
      <p:grpSpPr>
        <a:xfrm>
          <a:off x="0" y="0"/>
          <a:ext cx="0" cy="0"/>
          <a:chOff x="0" y="0"/>
          <a:chExt cx="0" cy="0"/>
        </a:xfrm>
      </p:grpSpPr>
      <p:sp>
        <p:nvSpPr>
          <p:cNvPr id="360" name="Google Shape;360;p2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1" name="Google Shape;361;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62" name="Google Shape;362;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63" name="Google Shape;363;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64" name="Google Shape;364;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65" name="Google Shape;365;p28"/>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8"/>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67" name="Google Shape;367;p28"/>
          <p:cNvGrpSpPr/>
          <p:nvPr/>
        </p:nvGrpSpPr>
        <p:grpSpPr>
          <a:xfrm>
            <a:off x="457181" y="1345103"/>
            <a:ext cx="533372" cy="533480"/>
            <a:chOff x="457200" y="1378813"/>
            <a:chExt cx="695400" cy="695450"/>
          </a:xfrm>
        </p:grpSpPr>
        <p:sp>
          <p:nvSpPr>
            <p:cNvPr id="368" name="Google Shape;368;p28"/>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369" name="Google Shape;369;p28"/>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0" name="Google Shape;370;p28"/>
          <p:cNvGrpSpPr/>
          <p:nvPr/>
        </p:nvGrpSpPr>
        <p:grpSpPr>
          <a:xfrm>
            <a:off x="3228956" y="1345103"/>
            <a:ext cx="533372" cy="533480"/>
            <a:chOff x="457200" y="1378813"/>
            <a:chExt cx="695400" cy="695450"/>
          </a:xfrm>
        </p:grpSpPr>
        <p:sp>
          <p:nvSpPr>
            <p:cNvPr id="371" name="Google Shape;371;p2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372" name="Google Shape;372;p28"/>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73" name="Google Shape;373;p28"/>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8"/>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375" name="Google Shape;375;p28"/>
          <p:cNvGrpSpPr/>
          <p:nvPr/>
        </p:nvGrpSpPr>
        <p:grpSpPr>
          <a:xfrm>
            <a:off x="6134081" y="1345853"/>
            <a:ext cx="533372" cy="533480"/>
            <a:chOff x="457200" y="1378813"/>
            <a:chExt cx="695400" cy="695450"/>
          </a:xfrm>
        </p:grpSpPr>
        <p:sp>
          <p:nvSpPr>
            <p:cNvPr id="376" name="Google Shape;376;p28"/>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377" name="Google Shape;377;p28"/>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78" name="Google Shape;378;p28"/>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8"/>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80" name="Google Shape;380;p28"/>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36. Numbered 1–2">
  <p:cSld name="CUSTOM_2_7_1_5_2_1">
    <p:spTree>
      <p:nvGrpSpPr>
        <p:cNvPr id="1" name="Shape 381"/>
        <p:cNvGrpSpPr/>
        <p:nvPr/>
      </p:nvGrpSpPr>
      <p:grpSpPr>
        <a:xfrm>
          <a:off x="0" y="0"/>
          <a:ext cx="0" cy="0"/>
          <a:chOff x="0" y="0"/>
          <a:chExt cx="0" cy="0"/>
        </a:xfrm>
      </p:grpSpPr>
      <p:pic>
        <p:nvPicPr>
          <p:cNvPr id="382" name="Google Shape;382;p29"/>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383" name="Google Shape;38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4" name="Google Shape;384;p2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5" name="Google Shape;38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6" name="Google Shape;386;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7" name="Google Shape;387;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88" name="Google Shape;388;p29"/>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389" name="Google Shape;389;p29"/>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390" name="Google Shape;390;p29"/>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1" name="Google Shape;391;p29"/>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2" name="Google Shape;392;p29"/>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393" name="Google Shape;393;p29"/>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394" name="Google Shape;394;p29"/>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9"/>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396" name="Google Shape;396;p29"/>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397"/>
        <p:cNvGrpSpPr/>
        <p:nvPr/>
      </p:nvGrpSpPr>
      <p:grpSpPr>
        <a:xfrm>
          <a:off x="0" y="0"/>
          <a:ext cx="0" cy="0"/>
          <a:chOff x="0" y="0"/>
          <a:chExt cx="0" cy="0"/>
        </a:xfrm>
      </p:grpSpPr>
      <p:sp>
        <p:nvSpPr>
          <p:cNvPr id="398" name="Google Shape;398;p3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399" name="Google Shape;399;p3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00" name="Google Shape;400;p3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01" name="Google Shape;401;p3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02" name="Google Shape;402;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4" name="Google Shape;404;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05" name="Google Shape;405;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06" name="Google Shape;406;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07" name="Google Shape;407;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08" name="Google Shape;408;p3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13" name="Google Shape;413;p3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14" name="Google Shape;414;p3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415" name="Google Shape;415;p3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416" name="Google Shape;416;p3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7" name="Google Shape;417;p3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8" name="Google Shape;418;p3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9" name="Google Shape;419;p3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420"/>
        <p:cNvGrpSpPr/>
        <p:nvPr/>
      </p:nvGrpSpPr>
      <p:grpSpPr>
        <a:xfrm>
          <a:off x="0" y="0"/>
          <a:ext cx="0" cy="0"/>
          <a:chOff x="0" y="0"/>
          <a:chExt cx="0" cy="0"/>
        </a:xfrm>
      </p:grpSpPr>
      <p:sp>
        <p:nvSpPr>
          <p:cNvPr id="421" name="Google Shape;421;p3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22" name="Google Shape;422;p3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23" name="Google Shape;423;p3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24" name="Google Shape;424;p3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25" name="Google Shape;425;p3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8" name="Google Shape;428;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9" name="Google Shape;429;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30" name="Google Shape;430;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31" name="Google Shape;431;p3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3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3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3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35" name="Google Shape;435;p3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36" name="Google Shape;436;p31"/>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0000"/>
          </a:solidFill>
          <a:ln>
            <a:noFill/>
          </a:ln>
        </p:spPr>
      </p:sp>
      <p:sp>
        <p:nvSpPr>
          <p:cNvPr id="437" name="Google Shape;437;p31"/>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B40C0C"/>
          </a:solidFill>
          <a:ln>
            <a:noFill/>
          </a:ln>
        </p:spPr>
      </p:sp>
      <p:sp>
        <p:nvSpPr>
          <p:cNvPr id="438" name="Google Shape;438;p3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3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0" name="Google Shape;440;p3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1" name="Google Shape;441;p31"/>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1"/>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22"/>
        <p:cNvGrpSpPr/>
        <p:nvPr/>
      </p:nvGrpSpPr>
      <p:grpSpPr>
        <a:xfrm>
          <a:off x="0" y="0"/>
          <a:ext cx="0" cy="0"/>
          <a:chOff x="0" y="0"/>
          <a:chExt cx="0" cy="0"/>
        </a:xfrm>
      </p:grpSpPr>
      <p:pic>
        <p:nvPicPr>
          <p:cNvPr id="23" name="Google Shape;23;p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4" name="Google Shape;24;p4"/>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 name="Google Shape;25;p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6" name="Google Shape;26;p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443"/>
        <p:cNvGrpSpPr/>
        <p:nvPr/>
      </p:nvGrpSpPr>
      <p:grpSpPr>
        <a:xfrm>
          <a:off x="0" y="0"/>
          <a:ext cx="0" cy="0"/>
          <a:chOff x="0" y="0"/>
          <a:chExt cx="0" cy="0"/>
        </a:xfrm>
      </p:grpSpPr>
      <p:sp>
        <p:nvSpPr>
          <p:cNvPr id="444" name="Google Shape;444;p32"/>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45" name="Google Shape;445;p32"/>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46" name="Google Shape;446;p32"/>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47" name="Google Shape;447;p32"/>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48" name="Google Shape;448;p3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0" name="Google Shape;45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1" name="Google Shape;45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2" name="Google Shape;45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53" name="Google Shape;45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54" name="Google Shape;454;p3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2"/>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58" name="Google Shape;458;p32"/>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59" name="Google Shape;459;p32"/>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460" name="Google Shape;460;p32"/>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461" name="Google Shape;461;p32"/>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2"/>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3" name="Google Shape;463;p32"/>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4" name="Google Shape;464;p32"/>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5" name="Google Shape;465;p32"/>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466"/>
        <p:cNvGrpSpPr/>
        <p:nvPr/>
      </p:nvGrpSpPr>
      <p:grpSpPr>
        <a:xfrm>
          <a:off x="0" y="0"/>
          <a:ext cx="0" cy="0"/>
          <a:chOff x="0" y="0"/>
          <a:chExt cx="0" cy="0"/>
        </a:xfrm>
      </p:grpSpPr>
      <p:sp>
        <p:nvSpPr>
          <p:cNvPr id="467" name="Google Shape;467;p3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469" name="Google Shape;469;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0" name="Google Shape;470;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1" name="Google Shape;471;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72" name="Google Shape;472;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3" name="Google Shape;473;p3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4" name="Google Shape;474;p3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3"/>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8" name="Google Shape;478;p3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33"/>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0" name="Google Shape;480;p33"/>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3"/>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82" name="Google Shape;482;p3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3" name="Google Shape;483;p3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84" name="Google Shape;484;p3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5" name="Google Shape;485;p3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86" name="Google Shape;486;p3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7" name="Google Shape;487;p3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88" name="Google Shape;488;p33"/>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89" name="Google Shape;489;p33"/>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90" name="Google Shape;490;p33"/>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491" name="Google Shape;491;p33"/>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492" name="Google Shape;492;p33"/>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493"/>
        <p:cNvGrpSpPr/>
        <p:nvPr/>
      </p:nvGrpSpPr>
      <p:grpSpPr>
        <a:xfrm>
          <a:off x="0" y="0"/>
          <a:ext cx="0" cy="0"/>
          <a:chOff x="0" y="0"/>
          <a:chExt cx="0" cy="0"/>
        </a:xfrm>
      </p:grpSpPr>
      <p:pic>
        <p:nvPicPr>
          <p:cNvPr id="494" name="Google Shape;494;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95" name="Google Shape;495;p34"/>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97" name="Google Shape;497;p34"/>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FIST TO FIVE:</a:t>
            </a:r>
            <a:endParaRPr sz="2400">
              <a:solidFill>
                <a:srgbClr val="FF0000"/>
              </a:solidFill>
              <a:latin typeface="Oswald Medium"/>
              <a:ea typeface="Oswald Medium"/>
              <a:cs typeface="Oswald Medium"/>
              <a:sym typeface="Oswald Medium"/>
            </a:endParaRPr>
          </a:p>
        </p:txBody>
      </p:sp>
      <p:cxnSp>
        <p:nvCxnSpPr>
          <p:cNvPr id="498" name="Google Shape;498;p34"/>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499" name="Google Shape;499;p34"/>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500" name="Google Shape;500;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501"/>
        <p:cNvGrpSpPr/>
        <p:nvPr/>
      </p:nvGrpSpPr>
      <p:grpSpPr>
        <a:xfrm>
          <a:off x="0" y="0"/>
          <a:ext cx="0" cy="0"/>
          <a:chOff x="0" y="0"/>
          <a:chExt cx="0" cy="0"/>
        </a:xfrm>
      </p:grpSpPr>
      <p:pic>
        <p:nvPicPr>
          <p:cNvPr id="502" name="Google Shape;502;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03" name="Google Shape;503;p35"/>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3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05" name="Google Shape;505;p35"/>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FF0000"/>
                </a:solidFill>
                <a:latin typeface="Oswald Medium"/>
                <a:ea typeface="Oswald Medium"/>
                <a:cs typeface="Oswald Medium"/>
                <a:sym typeface="Oswald Medium"/>
              </a:rPr>
              <a:t>ONE TO FIVE:</a:t>
            </a:r>
            <a:endParaRPr sz="2400">
              <a:solidFill>
                <a:srgbClr val="FF0000"/>
              </a:solidFill>
              <a:latin typeface="Oswald Medium"/>
              <a:ea typeface="Oswald Medium"/>
              <a:cs typeface="Oswald Medium"/>
              <a:sym typeface="Oswald Medium"/>
            </a:endParaRPr>
          </a:p>
        </p:txBody>
      </p:sp>
      <p:cxnSp>
        <p:nvCxnSpPr>
          <p:cNvPr id="506" name="Google Shape;506;p35"/>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507" name="Google Shape;507;p35"/>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508" name="Google Shape;508;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509"/>
        <p:cNvGrpSpPr/>
        <p:nvPr/>
      </p:nvGrpSpPr>
      <p:grpSpPr>
        <a:xfrm>
          <a:off x="0" y="0"/>
          <a:ext cx="0" cy="0"/>
          <a:chOff x="0" y="0"/>
          <a:chExt cx="0" cy="0"/>
        </a:xfrm>
      </p:grpSpPr>
      <p:pic>
        <p:nvPicPr>
          <p:cNvPr id="510" name="Google Shape;510;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11" name="Google Shape;511;p3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12" name="Google Shape;512;p36"/>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FF0000"/>
                </a:solidFill>
                <a:latin typeface="Oswald"/>
                <a:ea typeface="Oswald"/>
                <a:cs typeface="Oswald"/>
                <a:sym typeface="Oswald"/>
              </a:rPr>
              <a:t>Let’s Review.</a:t>
            </a:r>
            <a:endParaRPr sz="3600">
              <a:solidFill>
                <a:srgbClr val="FF0000"/>
              </a:solidFill>
              <a:latin typeface="Oswald"/>
              <a:ea typeface="Oswald"/>
              <a:cs typeface="Oswald"/>
              <a:sym typeface="Oswald"/>
            </a:endParaRPr>
          </a:p>
        </p:txBody>
      </p:sp>
      <p:sp>
        <p:nvSpPr>
          <p:cNvPr id="513" name="Google Shape;513;p36"/>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14" name="Google Shape;514;p36"/>
          <p:cNvPicPr preferRelativeResize="0"/>
          <p:nvPr/>
        </p:nvPicPr>
        <p:blipFill rotWithShape="1">
          <a:blip r:embed="rId3">
            <a:alphaModFix/>
          </a:blip>
          <a:srcRect/>
          <a:stretch/>
        </p:blipFill>
        <p:spPr>
          <a:xfrm>
            <a:off x="4239200" y="1293735"/>
            <a:ext cx="665600" cy="1260600"/>
          </a:xfrm>
          <a:prstGeom prst="rect">
            <a:avLst/>
          </a:prstGeom>
          <a:noFill/>
          <a:ln>
            <a:noFill/>
          </a:ln>
        </p:spPr>
      </p:pic>
      <p:sp>
        <p:nvSpPr>
          <p:cNvPr id="515" name="Google Shape;515;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516"/>
        <p:cNvGrpSpPr/>
        <p:nvPr/>
      </p:nvGrpSpPr>
      <p:grpSpPr>
        <a:xfrm>
          <a:off x="0" y="0"/>
          <a:ext cx="0" cy="0"/>
          <a:chOff x="0" y="0"/>
          <a:chExt cx="0" cy="0"/>
        </a:xfrm>
      </p:grpSpPr>
      <p:pic>
        <p:nvPicPr>
          <p:cNvPr id="517" name="Google Shape;517;p37"/>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518" name="Google Shape;518;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519"/>
        <p:cNvGrpSpPr/>
        <p:nvPr/>
      </p:nvGrpSpPr>
      <p:grpSpPr>
        <a:xfrm>
          <a:off x="0" y="0"/>
          <a:ext cx="0" cy="0"/>
          <a:chOff x="0" y="0"/>
          <a:chExt cx="0" cy="0"/>
        </a:xfrm>
      </p:grpSpPr>
      <p:pic>
        <p:nvPicPr>
          <p:cNvPr id="520" name="Google Shape;520;p3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21" name="Google Shape;521;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22" name="Google Shape;522;p38"/>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523" name="Google Shape;523;p38"/>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524" name="Google Shape;524;p3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525"/>
        <p:cNvGrpSpPr/>
        <p:nvPr/>
      </p:nvGrpSpPr>
      <p:grpSpPr>
        <a:xfrm>
          <a:off x="0" y="0"/>
          <a:ext cx="0" cy="0"/>
          <a:chOff x="0" y="0"/>
          <a:chExt cx="0" cy="0"/>
        </a:xfrm>
      </p:grpSpPr>
      <p:pic>
        <p:nvPicPr>
          <p:cNvPr id="526" name="Google Shape;526;p39"/>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527" name="Google Shape;527;p39"/>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9"/>
          <p:cNvSpPr/>
          <p:nvPr/>
        </p:nvSpPr>
        <p:spPr>
          <a:xfrm>
            <a:off x="3884000" y="2464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9"/>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530"/>
        <p:cNvGrpSpPr/>
        <p:nvPr/>
      </p:nvGrpSpPr>
      <p:grpSpPr>
        <a:xfrm>
          <a:off x="0" y="0"/>
          <a:ext cx="0" cy="0"/>
          <a:chOff x="0" y="0"/>
          <a:chExt cx="0" cy="0"/>
        </a:xfrm>
      </p:grpSpPr>
      <p:pic>
        <p:nvPicPr>
          <p:cNvPr id="531" name="Google Shape;531;p4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32" name="Google Shape;532;p40"/>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40"/>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35" name="Google Shape;535;p40"/>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536" name="Google Shape;53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537"/>
        <p:cNvGrpSpPr/>
        <p:nvPr/>
      </p:nvGrpSpPr>
      <p:grpSpPr>
        <a:xfrm>
          <a:off x="0" y="0"/>
          <a:ext cx="0" cy="0"/>
          <a:chOff x="0" y="0"/>
          <a:chExt cx="0" cy="0"/>
        </a:xfrm>
      </p:grpSpPr>
      <p:pic>
        <p:nvPicPr>
          <p:cNvPr id="538" name="Google Shape;538;p4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39" name="Google Shape;539;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40" name="Google Shape;540;p41"/>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1"/>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41"/>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43" name="Google Shape;543;p41"/>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544" name="Google Shape;544;p41"/>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9" name="Google Shape;29;p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0" name="Google Shape;30;p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1" name="Google Shape;31;p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 name="Google Shape;32;p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 name="Google Shape;33;p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 name="Google Shape;34;p5"/>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545"/>
        <p:cNvGrpSpPr/>
        <p:nvPr/>
      </p:nvGrpSpPr>
      <p:grpSpPr>
        <a:xfrm>
          <a:off x="0" y="0"/>
          <a:ext cx="0" cy="0"/>
          <a:chOff x="0" y="0"/>
          <a:chExt cx="0" cy="0"/>
        </a:xfrm>
      </p:grpSpPr>
      <p:pic>
        <p:nvPicPr>
          <p:cNvPr id="546" name="Google Shape;546;p4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547" name="Google Shape;547;p42"/>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548" name="Google Shape;548;p42"/>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49" name="Google Shape;549;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0" name="Google Shape;550;p42"/>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551" name="Google Shape;551;p42"/>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552" name="Google Shape;552;p4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553"/>
        <p:cNvGrpSpPr/>
        <p:nvPr/>
      </p:nvGrpSpPr>
      <p:grpSpPr>
        <a:xfrm>
          <a:off x="0" y="0"/>
          <a:ext cx="0" cy="0"/>
          <a:chOff x="0" y="0"/>
          <a:chExt cx="0" cy="0"/>
        </a:xfrm>
      </p:grpSpPr>
      <p:pic>
        <p:nvPicPr>
          <p:cNvPr id="554" name="Google Shape;554;p43"/>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555" name="Google Shape;555;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556" name="Google Shape;556;p43"/>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557" name="Google Shape;557;p43"/>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558" name="Google Shape;558;p43"/>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3"/>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3"/>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561"/>
        <p:cNvGrpSpPr/>
        <p:nvPr/>
      </p:nvGrpSpPr>
      <p:grpSpPr>
        <a:xfrm>
          <a:off x="0" y="0"/>
          <a:ext cx="0" cy="0"/>
          <a:chOff x="0" y="0"/>
          <a:chExt cx="0" cy="0"/>
        </a:xfrm>
      </p:grpSpPr>
      <p:pic>
        <p:nvPicPr>
          <p:cNvPr id="562" name="Google Shape;562;p4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3" name="Google Shape;563;p4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564" name="Google Shape;564;p4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565" name="Google Shape;565;p4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566" name="Google Shape;566;p4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567"/>
        <p:cNvGrpSpPr/>
        <p:nvPr/>
      </p:nvGrpSpPr>
      <p:grpSpPr>
        <a:xfrm>
          <a:off x="0" y="0"/>
          <a:ext cx="0" cy="0"/>
          <a:chOff x="0" y="0"/>
          <a:chExt cx="0" cy="0"/>
        </a:xfrm>
      </p:grpSpPr>
      <p:pic>
        <p:nvPicPr>
          <p:cNvPr id="568" name="Google Shape;568;p4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69" name="Google Shape;569;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70" name="Google Shape;570;p4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572" name="Google Shape;572;p45"/>
          <p:cNvGrpSpPr/>
          <p:nvPr/>
        </p:nvGrpSpPr>
        <p:grpSpPr>
          <a:xfrm>
            <a:off x="4167150" y="1202575"/>
            <a:ext cx="809700" cy="809700"/>
            <a:chOff x="1457325" y="1219200"/>
            <a:chExt cx="809700" cy="809700"/>
          </a:xfrm>
        </p:grpSpPr>
        <p:sp>
          <p:nvSpPr>
            <p:cNvPr id="573" name="Google Shape;573;p45"/>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45"/>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5" name="Google Shape;575;p45"/>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576" name="Google Shape;576;p45"/>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35"/>
        <p:cNvGrpSpPr/>
        <p:nvPr/>
      </p:nvGrpSpPr>
      <p:grpSpPr>
        <a:xfrm>
          <a:off x="0" y="0"/>
          <a:ext cx="0" cy="0"/>
          <a:chOff x="0" y="0"/>
          <a:chExt cx="0" cy="0"/>
        </a:xfrm>
      </p:grpSpPr>
      <p:pic>
        <p:nvPicPr>
          <p:cNvPr id="36" name="Google Shape;36;p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37" name="Google Shape;37;p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38" name="Google Shape;38;p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39" name="Google Shape;39;p6"/>
          <p:cNvPicPr preferRelativeResize="0"/>
          <p:nvPr/>
        </p:nvPicPr>
        <p:blipFill>
          <a:blip r:embed="rId3">
            <a:alphaModFix/>
          </a:blip>
          <a:stretch>
            <a:fillRect/>
          </a:stretch>
        </p:blipFill>
        <p:spPr>
          <a:xfrm>
            <a:off x="1054464" y="72851"/>
            <a:ext cx="7035071" cy="459374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40"/>
        <p:cNvGrpSpPr/>
        <p:nvPr/>
      </p:nvGrpSpPr>
      <p:grpSpPr>
        <a:xfrm>
          <a:off x="0" y="0"/>
          <a:ext cx="0" cy="0"/>
          <a:chOff x="0" y="0"/>
          <a:chExt cx="0" cy="0"/>
        </a:xfrm>
      </p:grpSpPr>
      <p:pic>
        <p:nvPicPr>
          <p:cNvPr id="41" name="Google Shape;41;p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2" name="Google Shape;42;p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3" name="Google Shape;43;p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44" name="Google Shape;44;p7"/>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45" name="Google Shape;45;p7"/>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46"/>
        <p:cNvGrpSpPr/>
        <p:nvPr/>
      </p:nvGrpSpPr>
      <p:grpSpPr>
        <a:xfrm>
          <a:off x="0" y="0"/>
          <a:ext cx="0" cy="0"/>
          <a:chOff x="0" y="0"/>
          <a:chExt cx="0" cy="0"/>
        </a:xfrm>
      </p:grpSpPr>
      <p:pic>
        <p:nvPicPr>
          <p:cNvPr id="47" name="Google Shape;47;p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48" name="Google Shape;48;p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49" name="Google Shape;49;p8"/>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0" name="Google Shape;50;p8"/>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51" name="Google Shape;51;p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52"/>
        <p:cNvGrpSpPr/>
        <p:nvPr/>
      </p:nvGrpSpPr>
      <p:grpSpPr>
        <a:xfrm>
          <a:off x="0" y="0"/>
          <a:ext cx="0" cy="0"/>
          <a:chOff x="0" y="0"/>
          <a:chExt cx="0" cy="0"/>
        </a:xfrm>
      </p:grpSpPr>
      <p:pic>
        <p:nvPicPr>
          <p:cNvPr id="53" name="Google Shape;53;p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55" name="Google Shape;55;p9"/>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56" name="Google Shape;56;p9"/>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57" name="Google Shape;57;p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66"/>
        <p:cNvGrpSpPr/>
        <p:nvPr/>
      </p:nvGrpSpPr>
      <p:grpSpPr>
        <a:xfrm>
          <a:off x="0" y="0"/>
          <a:ext cx="0" cy="0"/>
          <a:chOff x="0" y="0"/>
          <a:chExt cx="0" cy="0"/>
        </a:xfrm>
      </p:grpSpPr>
      <p:pic>
        <p:nvPicPr>
          <p:cNvPr id="67" name="Google Shape;67;p1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8" name="Google Shape;68;p1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9" name="Google Shape;69;p11"/>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70" name="Google Shape;70;p11"/>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71" name="Google Shape;71;p11"/>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72" name="Google Shape;72;p11"/>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73" name="Google Shape;73;p1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 id="2147483690" r:id="rId42"/>
    <p:sldLayoutId id="2147483691" r:id="rId43"/>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0.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hyperlink" Target="https://jquery.com/" TargetMode="External"/><Relationship Id="rId5" Type="http://schemas.openxmlformats.org/officeDocument/2006/relationships/hyperlink" Target="https://openweathermap.org/api" TargetMode="External"/><Relationship Id="rId4" Type="http://schemas.openxmlformats.org/officeDocument/2006/relationships/hyperlink" Target="https://www.airbnb.com/s?s_tag=_s84SXqA" TargetMode="External"/><Relationship Id="rId9" Type="http://schemas.openxmlformats.org/officeDocument/2006/relationships/image" Target="../media/image4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46"/>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sz="3600"/>
              <a:t>Third-Party APIs</a:t>
            </a:r>
            <a:endParaRPr sz="3600"/>
          </a:p>
        </p:txBody>
      </p:sp>
      <p:sp>
        <p:nvSpPr>
          <p:cNvPr id="582" name="Google Shape;582;p46"/>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sp>
        <p:nvSpPr>
          <p:cNvPr id="677" name="Google Shape;677;p5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JavaScript and APIs</a:t>
            </a:r>
            <a:endParaRPr/>
          </a:p>
        </p:txBody>
      </p:sp>
      <p:sp>
        <p:nvSpPr>
          <p:cNvPr id="678" name="Google Shape;678;p5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79" name="Google Shape;679;p5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On its own, JavaScript is very limited. Luckily, the browser provides numerous application programming interfaces (APIs) that we can use in JavaScript code.</a:t>
            </a:r>
            <a:endParaRPr/>
          </a:p>
        </p:txBody>
      </p:sp>
      <p:pic>
        <p:nvPicPr>
          <p:cNvPr id="680" name="Google Shape;680;p55"/>
          <p:cNvPicPr preferRelativeResize="0"/>
          <p:nvPr/>
        </p:nvPicPr>
        <p:blipFill>
          <a:blip r:embed="rId3">
            <a:alphaModFix/>
          </a:blip>
          <a:stretch>
            <a:fillRect/>
          </a:stretch>
        </p:blipFill>
        <p:spPr>
          <a:xfrm>
            <a:off x="2850400" y="1426800"/>
            <a:ext cx="554900" cy="3418824"/>
          </a:xfrm>
          <a:prstGeom prst="rect">
            <a:avLst/>
          </a:prstGeom>
          <a:noFill/>
          <a:ln>
            <a:noFill/>
          </a:ln>
        </p:spPr>
      </p:pic>
      <p:sp>
        <p:nvSpPr>
          <p:cNvPr id="681" name="Google Shape;681;p55"/>
          <p:cNvSpPr txBox="1"/>
          <p:nvPr/>
        </p:nvSpPr>
        <p:spPr>
          <a:xfrm>
            <a:off x="-1230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u="sng">
                <a:solidFill>
                  <a:srgbClr val="0000FF"/>
                </a:solidFill>
                <a:latin typeface="Roboto"/>
                <a:ea typeface="Roboto"/>
                <a:cs typeface="Roboto"/>
                <a:sym typeface="Roboto"/>
                <a:hlinkClick r:id="rId4">
                  <a:extLst>
                    <a:ext uri="{A12FA001-AC4F-418D-AE19-62706E023703}">
                      <ahyp:hlinkClr xmlns:ahyp="http://schemas.microsoft.com/office/drawing/2018/hyperlinkcolor" val="tx"/>
                    </a:ext>
                  </a:extLst>
                </a:hlinkClick>
              </a:rPr>
              <a:t>AirBNB</a:t>
            </a:r>
            <a:r>
              <a:rPr lang="en" sz="1600">
                <a:latin typeface="Roboto"/>
                <a:ea typeface="Roboto"/>
                <a:cs typeface="Roboto"/>
                <a:sym typeface="Roboto"/>
              </a:rPr>
              <a:t> uses </a:t>
            </a:r>
            <a:br>
              <a:rPr lang="en" sz="1600">
                <a:latin typeface="Roboto"/>
                <a:ea typeface="Roboto"/>
                <a:cs typeface="Roboto"/>
                <a:sym typeface="Roboto"/>
              </a:rPr>
            </a:br>
            <a:r>
              <a:rPr lang="en" sz="1600">
                <a:latin typeface="Roboto"/>
                <a:ea typeface="Roboto"/>
                <a:cs typeface="Roboto"/>
                <a:sym typeface="Roboto"/>
              </a:rPr>
              <a:t>Google’s API for maps </a:t>
            </a:r>
            <a:endParaRPr sz="1600">
              <a:latin typeface="Roboto"/>
              <a:ea typeface="Roboto"/>
              <a:cs typeface="Roboto"/>
              <a:sym typeface="Roboto"/>
            </a:endParaRPr>
          </a:p>
        </p:txBody>
      </p:sp>
      <p:sp>
        <p:nvSpPr>
          <p:cNvPr id="682" name="Google Shape;682;p55"/>
          <p:cNvSpPr txBox="1"/>
          <p:nvPr/>
        </p:nvSpPr>
        <p:spPr>
          <a:xfrm>
            <a:off x="3098225" y="3388975"/>
            <a:ext cx="3003300" cy="652500"/>
          </a:xfrm>
          <a:prstGeom prst="rect">
            <a:avLst/>
          </a:prstGeom>
          <a:noFill/>
          <a:ln>
            <a:noFill/>
          </a:ln>
        </p:spPr>
        <p:txBody>
          <a:bodyPr spcFirstLastPara="1" wrap="square" lIns="182875" tIns="0" rIns="182875"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Google Searches for weather uses the </a:t>
            </a:r>
            <a:r>
              <a:rPr lang="en" sz="1600" u="sng">
                <a:solidFill>
                  <a:srgbClr val="0000FF"/>
                </a:solidFill>
                <a:latin typeface="Roboto"/>
                <a:ea typeface="Roboto"/>
                <a:cs typeface="Roboto"/>
                <a:sym typeface="Roboto"/>
                <a:hlinkClick r:id="rId5">
                  <a:extLst>
                    <a:ext uri="{A12FA001-AC4F-418D-AE19-62706E023703}">
                      <ahyp:hlinkClr xmlns:ahyp="http://schemas.microsoft.com/office/drawing/2018/hyperlinkcolor" val="tx"/>
                    </a:ext>
                  </a:extLst>
                </a:hlinkClick>
              </a:rPr>
              <a:t>Weather API </a:t>
            </a:r>
            <a:endParaRPr sz="1600">
              <a:solidFill>
                <a:srgbClr val="0000FF"/>
              </a:solidFill>
              <a:latin typeface="Roboto"/>
              <a:ea typeface="Roboto"/>
              <a:cs typeface="Roboto"/>
              <a:sym typeface="Roboto"/>
            </a:endParaRPr>
          </a:p>
        </p:txBody>
      </p:sp>
      <p:pic>
        <p:nvPicPr>
          <p:cNvPr id="683" name="Google Shape;683;p55"/>
          <p:cNvPicPr preferRelativeResize="0"/>
          <p:nvPr/>
        </p:nvPicPr>
        <p:blipFill>
          <a:blip r:embed="rId3">
            <a:alphaModFix/>
          </a:blip>
          <a:stretch>
            <a:fillRect/>
          </a:stretch>
        </p:blipFill>
        <p:spPr>
          <a:xfrm>
            <a:off x="5886350" y="1486075"/>
            <a:ext cx="554900" cy="3359551"/>
          </a:xfrm>
          <a:prstGeom prst="rect">
            <a:avLst/>
          </a:prstGeom>
          <a:noFill/>
          <a:ln>
            <a:noFill/>
          </a:ln>
        </p:spPr>
      </p:pic>
      <p:sp>
        <p:nvSpPr>
          <p:cNvPr id="684" name="Google Shape;684;p55"/>
          <p:cNvSpPr txBox="1"/>
          <p:nvPr/>
        </p:nvSpPr>
        <p:spPr>
          <a:xfrm>
            <a:off x="6101650" y="3388975"/>
            <a:ext cx="3054600" cy="652500"/>
          </a:xfrm>
          <a:prstGeom prst="rect">
            <a:avLst/>
          </a:prstGeom>
          <a:noFill/>
          <a:ln>
            <a:noFill/>
          </a:ln>
        </p:spPr>
        <p:txBody>
          <a:bodyPr spcFirstLastPara="1" wrap="square" lIns="274300" tIns="0" rIns="274300" bIns="0" anchor="t" anchorCtr="0">
            <a:noAutofit/>
          </a:bodyPr>
          <a:lstStyle/>
          <a:p>
            <a:pPr marL="0" lvl="0" indent="0" algn="ctr" rtl="0">
              <a:lnSpc>
                <a:spcPct val="100000"/>
              </a:lnSpc>
              <a:spcBef>
                <a:spcPts val="0"/>
              </a:spcBef>
              <a:spcAft>
                <a:spcPts val="0"/>
              </a:spcAft>
              <a:buNone/>
            </a:pPr>
            <a:r>
              <a:rPr lang="en" sz="1600">
                <a:latin typeface="Roboto"/>
                <a:ea typeface="Roboto"/>
                <a:cs typeface="Roboto"/>
                <a:sym typeface="Roboto"/>
              </a:rPr>
              <a:t>Even </a:t>
            </a:r>
            <a:r>
              <a:rPr lang="en" sz="1600" u="sng">
                <a:solidFill>
                  <a:srgbClr val="0000FF"/>
                </a:solidFill>
                <a:latin typeface="Roboto"/>
                <a:ea typeface="Roboto"/>
                <a:cs typeface="Roboto"/>
                <a:sym typeface="Roboto"/>
                <a:hlinkClick r:id="rId6">
                  <a:extLst>
                    <a:ext uri="{A12FA001-AC4F-418D-AE19-62706E023703}">
                      <ahyp:hlinkClr xmlns:ahyp="http://schemas.microsoft.com/office/drawing/2018/hyperlinkcolor" val="tx"/>
                    </a:ext>
                  </a:extLst>
                </a:hlinkClick>
              </a:rPr>
              <a:t>jQuery</a:t>
            </a:r>
            <a:r>
              <a:rPr lang="en" sz="1600">
                <a:latin typeface="Roboto"/>
                <a:ea typeface="Roboto"/>
                <a:cs typeface="Roboto"/>
                <a:sym typeface="Roboto"/>
              </a:rPr>
              <a:t> is an API </a:t>
            </a:r>
            <a:endParaRPr sz="1600">
              <a:latin typeface="Roboto"/>
              <a:ea typeface="Roboto"/>
              <a:cs typeface="Roboto"/>
              <a:sym typeface="Roboto"/>
            </a:endParaRPr>
          </a:p>
        </p:txBody>
      </p:sp>
      <p:pic>
        <p:nvPicPr>
          <p:cNvPr id="685" name="Google Shape;685;p55"/>
          <p:cNvPicPr preferRelativeResize="0"/>
          <p:nvPr/>
        </p:nvPicPr>
        <p:blipFill>
          <a:blip r:embed="rId7">
            <a:alphaModFix/>
          </a:blip>
          <a:stretch>
            <a:fillRect/>
          </a:stretch>
        </p:blipFill>
        <p:spPr>
          <a:xfrm>
            <a:off x="171825" y="1733628"/>
            <a:ext cx="2775301" cy="1355147"/>
          </a:xfrm>
          <a:prstGeom prst="rect">
            <a:avLst/>
          </a:prstGeom>
          <a:noFill/>
          <a:ln w="9525" cap="flat" cmpd="sng">
            <a:solidFill>
              <a:srgbClr val="666666"/>
            </a:solidFill>
            <a:prstDash val="solid"/>
            <a:round/>
            <a:headEnd type="none" w="sm" len="sm"/>
            <a:tailEnd type="none" w="sm" len="sm"/>
          </a:ln>
        </p:spPr>
      </p:pic>
      <p:pic>
        <p:nvPicPr>
          <p:cNvPr id="686" name="Google Shape;686;p55"/>
          <p:cNvPicPr preferRelativeResize="0"/>
          <p:nvPr/>
        </p:nvPicPr>
        <p:blipFill rotWithShape="1">
          <a:blip r:embed="rId8">
            <a:alphaModFix/>
          </a:blip>
          <a:srcRect t="-17" b="10089"/>
          <a:stretch/>
        </p:blipFill>
        <p:spPr>
          <a:xfrm>
            <a:off x="3209925" y="1733628"/>
            <a:ext cx="2775301" cy="1355147"/>
          </a:xfrm>
          <a:prstGeom prst="rect">
            <a:avLst/>
          </a:prstGeom>
          <a:noFill/>
          <a:ln w="9525" cap="flat" cmpd="sng">
            <a:solidFill>
              <a:srgbClr val="666666"/>
            </a:solidFill>
            <a:prstDash val="solid"/>
            <a:round/>
            <a:headEnd type="none" w="sm" len="sm"/>
            <a:tailEnd type="none" w="sm" len="sm"/>
          </a:ln>
        </p:spPr>
      </p:pic>
      <p:pic>
        <p:nvPicPr>
          <p:cNvPr id="687" name="Google Shape;687;p55"/>
          <p:cNvPicPr preferRelativeResize="0"/>
          <p:nvPr/>
        </p:nvPicPr>
        <p:blipFill rotWithShape="1">
          <a:blip r:embed="rId9">
            <a:alphaModFix/>
          </a:blip>
          <a:srcRect b="15682"/>
          <a:stretch/>
        </p:blipFill>
        <p:spPr>
          <a:xfrm>
            <a:off x="6220300" y="1733628"/>
            <a:ext cx="2775301" cy="1355147"/>
          </a:xfrm>
          <a:prstGeom prst="rect">
            <a:avLst/>
          </a:prstGeom>
          <a:noFill/>
          <a:ln w="9525" cap="flat" cmpd="sng">
            <a:solidFill>
              <a:srgbClr val="666666"/>
            </a:solidFill>
            <a:prstDash val="solid"/>
            <a:round/>
            <a:headEnd type="none" w="sm" len="sm"/>
            <a:tailEnd type="none" w="sm" len="sm"/>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5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JavaScript and APIs</a:t>
            </a:r>
            <a:endParaRPr>
              <a:solidFill>
                <a:schemeClr val="dk1"/>
              </a:solidFill>
            </a:endParaRPr>
          </a:p>
        </p:txBody>
      </p:sp>
      <p:sp>
        <p:nvSpPr>
          <p:cNvPr id="693" name="Google Shape;693;p5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Browser-based APIs we’ve used include the following:</a:t>
            </a:r>
            <a:endParaRPr/>
          </a:p>
        </p:txBody>
      </p:sp>
      <p:sp>
        <p:nvSpPr>
          <p:cNvPr id="694" name="Google Shape;694;p5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95" name="Google Shape;695;p5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696" name="Google Shape;696;p5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697" name="Google Shape;697;p5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698" name="Google Shape;698;p5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699" name="Google Shape;699;p56"/>
          <p:cNvSpPr/>
          <p:nvPr/>
        </p:nvSpPr>
        <p:spPr>
          <a:xfrm>
            <a:off x="1352550" y="1378825"/>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The DOM to interact with our HTML and CSS.</a:t>
            </a:r>
            <a:endParaRPr sz="1800">
              <a:latin typeface="Roboto"/>
              <a:ea typeface="Roboto"/>
              <a:cs typeface="Roboto"/>
              <a:sym typeface="Roboto"/>
            </a:endParaRPr>
          </a:p>
        </p:txBody>
      </p:sp>
      <p:sp>
        <p:nvSpPr>
          <p:cNvPr id="700" name="Google Shape;700;p56"/>
          <p:cNvSpPr/>
          <p:nvPr/>
        </p:nvSpPr>
        <p:spPr>
          <a:xfrm>
            <a:off x="1352550" y="2231136"/>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The console to help us debug and print messages.</a:t>
            </a:r>
            <a:endParaRPr sz="1800">
              <a:latin typeface="Roboto"/>
              <a:ea typeface="Roboto"/>
              <a:cs typeface="Roboto"/>
              <a:sym typeface="Roboto"/>
            </a:endParaRPr>
          </a:p>
        </p:txBody>
      </p:sp>
      <p:sp>
        <p:nvSpPr>
          <p:cNvPr id="701" name="Google Shape;701;p56"/>
          <p:cNvSpPr/>
          <p:nvPr/>
        </p:nvSpPr>
        <p:spPr>
          <a:xfrm>
            <a:off x="1352550" y="3073850"/>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Timer functions with </a:t>
            </a:r>
            <a:r>
              <a:rPr lang="en" sz="1800">
                <a:solidFill>
                  <a:srgbClr val="FFFFFF"/>
                </a:solidFill>
                <a:highlight>
                  <a:srgbClr val="000000"/>
                </a:highlight>
                <a:latin typeface="Inconsolata"/>
                <a:ea typeface="Inconsolata"/>
                <a:cs typeface="Inconsolata"/>
                <a:sym typeface="Inconsolata"/>
              </a:rPr>
              <a:t>setTimeout</a:t>
            </a:r>
            <a:r>
              <a:rPr lang="en" sz="1800">
                <a:latin typeface="Roboto"/>
                <a:ea typeface="Roboto"/>
                <a:cs typeface="Roboto"/>
                <a:sym typeface="Roboto"/>
              </a:rPr>
              <a:t> and </a:t>
            </a:r>
            <a:r>
              <a:rPr lang="en" sz="1800">
                <a:solidFill>
                  <a:srgbClr val="FFFFFF"/>
                </a:solidFill>
                <a:highlight>
                  <a:srgbClr val="000000"/>
                </a:highlight>
                <a:latin typeface="Inconsolata"/>
                <a:ea typeface="Inconsolata"/>
                <a:cs typeface="Inconsolata"/>
                <a:sym typeface="Inconsolata"/>
              </a:rPr>
              <a:t>setInterval</a:t>
            </a:r>
            <a:r>
              <a:rPr lang="en" sz="1800">
                <a:latin typeface="Roboto"/>
                <a:ea typeface="Roboto"/>
                <a:cs typeface="Roboto"/>
                <a:sym typeface="Roboto"/>
              </a:rPr>
              <a:t>.</a:t>
            </a:r>
            <a:endParaRPr sz="1800">
              <a:latin typeface="Roboto"/>
              <a:ea typeface="Roboto"/>
              <a:cs typeface="Roboto"/>
              <a:sym typeface="Roboto"/>
            </a:endParaRPr>
          </a:p>
        </p:txBody>
      </p:sp>
      <p:sp>
        <p:nvSpPr>
          <p:cNvPr id="702" name="Google Shape;702;p5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703" name="Google Shape;703;p5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7"/>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Are there APIs we can use that</a:t>
            </a:r>
            <a:endParaRPr/>
          </a:p>
          <a:p>
            <a:pPr marL="0" lvl="0" indent="0" algn="l" rtl="0">
              <a:spcBef>
                <a:spcPts val="0"/>
              </a:spcBef>
              <a:spcAft>
                <a:spcPts val="0"/>
              </a:spcAft>
              <a:buNone/>
            </a:pPr>
            <a:r>
              <a:rPr lang="en"/>
              <a:t>aren’t provided by the browser?</a:t>
            </a:r>
            <a:endParaRPr/>
          </a:p>
        </p:txBody>
      </p:sp>
      <p:sp>
        <p:nvSpPr>
          <p:cNvPr id="709" name="Google Shape;709;p5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58"/>
          <p:cNvSpPr txBox="1">
            <a:spLocks noGrp="1"/>
          </p:cNvSpPr>
          <p:nvPr>
            <p:ph type="title"/>
          </p:nvPr>
        </p:nvSpPr>
        <p:spPr>
          <a:xfrm>
            <a:off x="25" y="274800"/>
            <a:ext cx="84261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Yes, there are! The web is filled with tools that other developers have built and made available for us to use in our projects! </a:t>
            </a:r>
            <a:endParaRPr/>
          </a:p>
        </p:txBody>
      </p:sp>
      <p:sp>
        <p:nvSpPr>
          <p:cNvPr id="715" name="Google Shape;715;p5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19"/>
        <p:cNvGrpSpPr/>
        <p:nvPr/>
      </p:nvGrpSpPr>
      <p:grpSpPr>
        <a:xfrm>
          <a:off x="0" y="0"/>
          <a:ext cx="0" cy="0"/>
          <a:chOff x="0" y="0"/>
          <a:chExt cx="0" cy="0"/>
        </a:xfrm>
      </p:grpSpPr>
      <p:sp>
        <p:nvSpPr>
          <p:cNvPr id="720" name="Google Shape;720;p59"/>
          <p:cNvSpPr/>
          <p:nvPr/>
        </p:nvSpPr>
        <p:spPr>
          <a:xfrm>
            <a:off x="906025" y="2106225"/>
            <a:ext cx="1129200" cy="13095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9"/>
          <p:cNvSpPr/>
          <p:nvPr/>
        </p:nvSpPr>
        <p:spPr>
          <a:xfrm>
            <a:off x="764187" y="2288113"/>
            <a:ext cx="14130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9"/>
          <p:cNvSpPr/>
          <p:nvPr/>
        </p:nvSpPr>
        <p:spPr>
          <a:xfrm>
            <a:off x="632775" y="2485875"/>
            <a:ext cx="16722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24" name="Google Shape;724;p5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Third-party APIs </a:t>
            </a:r>
            <a:endParaRPr/>
          </a:p>
        </p:txBody>
      </p:sp>
      <p:sp>
        <p:nvSpPr>
          <p:cNvPr id="725" name="Google Shape;725;p5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These third-party APIs exist to help us carry out specific tasks that we can do ourselves with CSS or JavaScript but that might be too complex or time-consuming to do by hand.</a:t>
            </a:r>
            <a:endParaRPr/>
          </a:p>
        </p:txBody>
      </p:sp>
      <p:sp>
        <p:nvSpPr>
          <p:cNvPr id="726" name="Google Shape;726;p59"/>
          <p:cNvSpPr/>
          <p:nvPr/>
        </p:nvSpPr>
        <p:spPr>
          <a:xfrm>
            <a:off x="3631950" y="2344550"/>
            <a:ext cx="1880100" cy="1880100"/>
          </a:xfrm>
          <a:prstGeom prst="ellipse">
            <a:avLst/>
          </a:prstGeom>
          <a:solidFill>
            <a:srgbClr val="52B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27" name="Google Shape;727;p59"/>
          <p:cNvCxnSpPr/>
          <p:nvPr/>
        </p:nvCxnSpPr>
        <p:spPr>
          <a:xfrm rot="10800000">
            <a:off x="5572475" y="3181400"/>
            <a:ext cx="1071600" cy="0"/>
          </a:xfrm>
          <a:prstGeom prst="straightConnector1">
            <a:avLst/>
          </a:prstGeom>
          <a:noFill/>
          <a:ln w="19050" cap="flat" cmpd="sng">
            <a:solidFill>
              <a:srgbClr val="000000"/>
            </a:solidFill>
            <a:prstDash val="solid"/>
            <a:round/>
            <a:headEnd type="stealth" w="med" len="med"/>
            <a:tailEnd type="none" w="med" len="med"/>
          </a:ln>
        </p:spPr>
      </p:cxnSp>
      <p:pic>
        <p:nvPicPr>
          <p:cNvPr id="728" name="Google Shape;728;p59"/>
          <p:cNvPicPr preferRelativeResize="0"/>
          <p:nvPr/>
        </p:nvPicPr>
        <p:blipFill>
          <a:blip r:embed="rId3">
            <a:alphaModFix/>
          </a:blip>
          <a:stretch>
            <a:fillRect/>
          </a:stretch>
        </p:blipFill>
        <p:spPr>
          <a:xfrm>
            <a:off x="3901362" y="1855750"/>
            <a:ext cx="1350800" cy="2161276"/>
          </a:xfrm>
          <a:prstGeom prst="rect">
            <a:avLst/>
          </a:prstGeom>
          <a:noFill/>
          <a:ln>
            <a:noFill/>
          </a:ln>
        </p:spPr>
      </p:pic>
      <p:pic>
        <p:nvPicPr>
          <p:cNvPr id="729" name="Google Shape;729;p59"/>
          <p:cNvPicPr preferRelativeResize="0"/>
          <p:nvPr/>
        </p:nvPicPr>
        <p:blipFill>
          <a:blip r:embed="rId4">
            <a:alphaModFix/>
          </a:blip>
          <a:stretch>
            <a:fillRect/>
          </a:stretch>
        </p:blipFill>
        <p:spPr>
          <a:xfrm>
            <a:off x="6494225" y="1736214"/>
            <a:ext cx="2073467" cy="2485000"/>
          </a:xfrm>
          <a:prstGeom prst="rect">
            <a:avLst/>
          </a:prstGeom>
          <a:noFill/>
          <a:ln>
            <a:noFill/>
          </a:ln>
          <a:effectLst>
            <a:outerShdw blurRad="57150" dist="19050" dir="5400000" algn="bl" rotWithShape="0">
              <a:srgbClr val="000000">
                <a:alpha val="50000"/>
              </a:srgbClr>
            </a:outerShdw>
          </a:effectLst>
        </p:spPr>
      </p:pic>
      <p:sp>
        <p:nvSpPr>
          <p:cNvPr id="730" name="Google Shape;730;p59"/>
          <p:cNvSpPr txBox="1"/>
          <p:nvPr/>
        </p:nvSpPr>
        <p:spPr>
          <a:xfrm>
            <a:off x="6923100" y="2151400"/>
            <a:ext cx="912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latin typeface="Roboto Medium"/>
                <a:ea typeface="Roboto Medium"/>
                <a:cs typeface="Roboto Medium"/>
                <a:sym typeface="Roboto Medium"/>
              </a:rPr>
              <a:t>script.js</a:t>
            </a:r>
            <a:endParaRPr sz="1600">
              <a:latin typeface="Roboto Medium"/>
              <a:ea typeface="Roboto Medium"/>
              <a:cs typeface="Roboto Medium"/>
              <a:sym typeface="Roboto Medium"/>
            </a:endParaRPr>
          </a:p>
        </p:txBody>
      </p:sp>
      <p:graphicFrame>
        <p:nvGraphicFramePr>
          <p:cNvPr id="731" name="Google Shape;731;p59"/>
          <p:cNvGraphicFramePr/>
          <p:nvPr/>
        </p:nvGraphicFramePr>
        <p:xfrm>
          <a:off x="6998750" y="2678200"/>
          <a:ext cx="3000000" cy="3000000"/>
        </p:xfrm>
        <a:graphic>
          <a:graphicData uri="http://schemas.openxmlformats.org/drawingml/2006/table">
            <a:tbl>
              <a:tblPr>
                <a:noFill/>
                <a:tableStyleId>{4AD6BC03-284A-4177-B855-7AD489BB60A6}</a:tableStyleId>
              </a:tblPr>
              <a:tblGrid>
                <a:gridCol w="1129325">
                  <a:extLst>
                    <a:ext uri="{9D8B030D-6E8A-4147-A177-3AD203B41FA5}">
                      <a16:colId xmlns:a16="http://schemas.microsoft.com/office/drawing/2014/main" val="20000"/>
                    </a:ext>
                  </a:extLst>
                </a:gridCol>
              </a:tblGrid>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D6CB"/>
                    </a:solidFill>
                  </a:tcPr>
                </a:tc>
                <a:extLst>
                  <a:ext uri="{0D108BD9-81ED-4DB2-BD59-A6C34878D82A}">
                    <a16:rowId xmlns:a16="http://schemas.microsoft.com/office/drawing/2014/main" val="10000"/>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1"/>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2"/>
                  </a:ext>
                </a:extLst>
              </a:tr>
            </a:tbl>
          </a:graphicData>
        </a:graphic>
      </p:graphicFrame>
      <p:sp>
        <p:nvSpPr>
          <p:cNvPr id="732" name="Google Shape;732;p59"/>
          <p:cNvSpPr/>
          <p:nvPr/>
        </p:nvSpPr>
        <p:spPr>
          <a:xfrm>
            <a:off x="7417538" y="3561575"/>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3" name="Google Shape;733;p59"/>
          <p:cNvSpPr/>
          <p:nvPr/>
        </p:nvSpPr>
        <p:spPr>
          <a:xfrm>
            <a:off x="7417538" y="3159500"/>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4" name="Google Shape;734;p59"/>
          <p:cNvSpPr/>
          <p:nvPr/>
        </p:nvSpPr>
        <p:spPr>
          <a:xfrm>
            <a:off x="7417550" y="2757413"/>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graphicFrame>
        <p:nvGraphicFramePr>
          <p:cNvPr id="735" name="Google Shape;735;p59"/>
          <p:cNvGraphicFramePr/>
          <p:nvPr/>
        </p:nvGraphicFramePr>
        <p:xfrm>
          <a:off x="906025" y="2587088"/>
          <a:ext cx="3000000" cy="3000000"/>
        </p:xfrm>
        <a:graphic>
          <a:graphicData uri="http://schemas.openxmlformats.org/drawingml/2006/table">
            <a:tbl>
              <a:tblPr>
                <a:noFill/>
                <a:tableStyleId>{4AD6BC03-284A-4177-B855-7AD489BB60A6}</a:tableStyleId>
              </a:tblPr>
              <a:tblGrid>
                <a:gridCol w="1129325">
                  <a:extLst>
                    <a:ext uri="{9D8B030D-6E8A-4147-A177-3AD203B41FA5}">
                      <a16:colId xmlns:a16="http://schemas.microsoft.com/office/drawing/2014/main" val="20000"/>
                    </a:ext>
                  </a:extLst>
                </a:gridCol>
              </a:tblGrid>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0"/>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2"/>
                  </a:ext>
                </a:extLst>
              </a:tr>
            </a:tbl>
          </a:graphicData>
        </a:graphic>
      </p:graphicFrame>
      <p:sp>
        <p:nvSpPr>
          <p:cNvPr id="736" name="Google Shape;736;p59"/>
          <p:cNvSpPr/>
          <p:nvPr/>
        </p:nvSpPr>
        <p:spPr>
          <a:xfrm>
            <a:off x="1324813" y="3470463"/>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7" name="Google Shape;737;p59"/>
          <p:cNvSpPr/>
          <p:nvPr/>
        </p:nvSpPr>
        <p:spPr>
          <a:xfrm>
            <a:off x="1324813" y="3068388"/>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38" name="Google Shape;738;p59"/>
          <p:cNvSpPr/>
          <p:nvPr/>
        </p:nvSpPr>
        <p:spPr>
          <a:xfrm>
            <a:off x="1324825" y="2666300"/>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cxnSp>
        <p:nvCxnSpPr>
          <p:cNvPr id="739" name="Google Shape;739;p59"/>
          <p:cNvCxnSpPr/>
          <p:nvPr/>
        </p:nvCxnSpPr>
        <p:spPr>
          <a:xfrm rot="10800000">
            <a:off x="2434150" y="3176475"/>
            <a:ext cx="1071600" cy="0"/>
          </a:xfrm>
          <a:prstGeom prst="straightConnector1">
            <a:avLst/>
          </a:prstGeom>
          <a:noFill/>
          <a:ln w="19050" cap="flat" cmpd="sng">
            <a:solidFill>
              <a:srgbClr val="000000"/>
            </a:solidFill>
            <a:prstDash val="solid"/>
            <a:round/>
            <a:headEnd type="stealth" w="med" len="med"/>
            <a:tailEnd type="none" w="med" len="med"/>
          </a:ln>
        </p:spPr>
      </p:cxn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3"/>
        <p:cNvGrpSpPr/>
        <p:nvPr/>
      </p:nvGrpSpPr>
      <p:grpSpPr>
        <a:xfrm>
          <a:off x="0" y="0"/>
          <a:ext cx="0" cy="0"/>
          <a:chOff x="0" y="0"/>
          <a:chExt cx="0" cy="0"/>
        </a:xfrm>
      </p:grpSpPr>
      <p:sp>
        <p:nvSpPr>
          <p:cNvPr id="744" name="Google Shape;744;p6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Third-party APIs </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745" name="Google Shape;745;p6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These APIs can help us in the following ways:</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746" name="Google Shape;746;p6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47" name="Google Shape;747;p6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52B4C5"/>
          </a:solidFill>
          <a:ln>
            <a:noFill/>
          </a:ln>
        </p:spPr>
        <p:txBody>
          <a:bodyPr/>
          <a:lstStyle/>
          <a:p>
            <a:endParaRPr lang="en-US"/>
          </a:p>
        </p:txBody>
      </p:sp>
      <p:sp>
        <p:nvSpPr>
          <p:cNvPr id="748" name="Google Shape;748;p6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2B7986"/>
          </a:solidFill>
          <a:ln>
            <a:noFill/>
          </a:ln>
        </p:spPr>
        <p:txBody>
          <a:bodyPr/>
          <a:lstStyle/>
          <a:p>
            <a:endParaRPr lang="en-US"/>
          </a:p>
        </p:txBody>
      </p:sp>
      <p:sp>
        <p:nvSpPr>
          <p:cNvPr id="749" name="Google Shape;749;p6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52B4C5"/>
          </a:solidFill>
          <a:ln>
            <a:noFill/>
          </a:ln>
        </p:spPr>
        <p:txBody>
          <a:bodyPr/>
          <a:lstStyle/>
          <a:p>
            <a:endParaRPr lang="en-US"/>
          </a:p>
        </p:txBody>
      </p:sp>
      <p:sp>
        <p:nvSpPr>
          <p:cNvPr id="750" name="Google Shape;750;p6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2B7986"/>
          </a:solidFill>
          <a:ln>
            <a:noFill/>
          </a:ln>
        </p:spPr>
        <p:txBody>
          <a:bodyPr/>
          <a:lstStyle/>
          <a:p>
            <a:endParaRPr lang="en-US"/>
          </a:p>
        </p:txBody>
      </p:sp>
      <p:sp>
        <p:nvSpPr>
          <p:cNvPr id="751" name="Google Shape;751;p60"/>
          <p:cNvSpPr/>
          <p:nvPr/>
        </p:nvSpPr>
        <p:spPr>
          <a:xfrm>
            <a:off x="1352550" y="1378825"/>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Reduce JavaScript code for DOM manipulation.</a:t>
            </a:r>
            <a:endParaRPr sz="1800">
              <a:latin typeface="Roboto"/>
              <a:ea typeface="Roboto"/>
              <a:cs typeface="Roboto"/>
              <a:sym typeface="Roboto"/>
            </a:endParaRPr>
          </a:p>
        </p:txBody>
      </p:sp>
      <p:sp>
        <p:nvSpPr>
          <p:cNvPr id="752" name="Google Shape;752;p60"/>
          <p:cNvSpPr/>
          <p:nvPr/>
        </p:nvSpPr>
        <p:spPr>
          <a:xfrm>
            <a:off x="1352550" y="2231136"/>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Set up a styled and laid-out webpage quickly with premade CSS.</a:t>
            </a:r>
            <a:endParaRPr sz="1800">
              <a:latin typeface="Roboto"/>
              <a:ea typeface="Roboto"/>
              <a:cs typeface="Roboto"/>
              <a:sym typeface="Roboto"/>
            </a:endParaRPr>
          </a:p>
        </p:txBody>
      </p:sp>
      <p:sp>
        <p:nvSpPr>
          <p:cNvPr id="753" name="Google Shape;753;p60"/>
          <p:cNvSpPr/>
          <p:nvPr/>
        </p:nvSpPr>
        <p:spPr>
          <a:xfrm>
            <a:off x="1352550" y="3073850"/>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Carry out tedious tasks like converting time or currency values.</a:t>
            </a:r>
            <a:endParaRPr sz="1800">
              <a:latin typeface="Roboto"/>
              <a:ea typeface="Roboto"/>
              <a:cs typeface="Roboto"/>
              <a:sym typeface="Roboto"/>
            </a:endParaRPr>
          </a:p>
        </p:txBody>
      </p:sp>
      <p:sp>
        <p:nvSpPr>
          <p:cNvPr id="754" name="Google Shape;754;p6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52B4C5"/>
          </a:solidFill>
          <a:ln>
            <a:noFill/>
          </a:ln>
        </p:spPr>
        <p:txBody>
          <a:bodyPr/>
          <a:lstStyle/>
          <a:p>
            <a:endParaRPr lang="en-US"/>
          </a:p>
        </p:txBody>
      </p:sp>
      <p:sp>
        <p:nvSpPr>
          <p:cNvPr id="755" name="Google Shape;755;p6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2B7986"/>
          </a:solidFill>
          <a:ln>
            <a:noFill/>
          </a:ln>
        </p:spPr>
        <p:txBody>
          <a:bodyPr/>
          <a:lstStyle/>
          <a:p>
            <a:endParaRPr 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61"/>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How can we learn to use and</a:t>
            </a:r>
            <a:endParaRPr/>
          </a:p>
          <a:p>
            <a:pPr marL="0" lvl="0" indent="0" algn="l" rtl="0">
              <a:spcBef>
                <a:spcPts val="0"/>
              </a:spcBef>
              <a:spcAft>
                <a:spcPts val="0"/>
              </a:spcAft>
              <a:buNone/>
            </a:pPr>
            <a:r>
              <a:rPr lang="en"/>
              <a:t>implement these APIs?</a:t>
            </a:r>
            <a:endParaRPr/>
          </a:p>
        </p:txBody>
      </p:sp>
      <p:sp>
        <p:nvSpPr>
          <p:cNvPr id="761" name="Google Shape;761;p6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765"/>
        <p:cNvGrpSpPr/>
        <p:nvPr/>
      </p:nvGrpSpPr>
      <p:grpSpPr>
        <a:xfrm>
          <a:off x="0" y="0"/>
          <a:ext cx="0" cy="0"/>
          <a:chOff x="0" y="0"/>
          <a:chExt cx="0" cy="0"/>
        </a:xfrm>
      </p:grpSpPr>
      <p:sp>
        <p:nvSpPr>
          <p:cNvPr id="766" name="Google Shape;766;p6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marL="0" lvl="0" indent="0" algn="l" rtl="0">
              <a:spcBef>
                <a:spcPts val="0"/>
              </a:spcBef>
              <a:spcAft>
                <a:spcPts val="0"/>
              </a:spcAft>
              <a:buNone/>
            </a:pPr>
            <a:endParaRPr/>
          </a:p>
        </p:txBody>
      </p:sp>
      <p:sp>
        <p:nvSpPr>
          <p:cNvPr id="767" name="Google Shape;767;p6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Because these APIs are provided by developers (like us!) of all different backgrounds, there is no one correct way to learn how to use them. What’s important is that you identify what problem an API solves for you and how to properly integrate it into your existing application.</a:t>
            </a:r>
            <a:endParaRPr/>
          </a:p>
        </p:txBody>
      </p:sp>
      <p:sp>
        <p:nvSpPr>
          <p:cNvPr id="768" name="Google Shape;768;p62"/>
          <p:cNvSpPr/>
          <p:nvPr/>
        </p:nvSpPr>
        <p:spPr>
          <a:xfrm>
            <a:off x="5965700" y="2635825"/>
            <a:ext cx="1129200" cy="13095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2"/>
          <p:cNvSpPr/>
          <p:nvPr/>
        </p:nvSpPr>
        <p:spPr>
          <a:xfrm>
            <a:off x="5823862" y="2817713"/>
            <a:ext cx="14130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2"/>
          <p:cNvSpPr/>
          <p:nvPr/>
        </p:nvSpPr>
        <p:spPr>
          <a:xfrm>
            <a:off x="5692450" y="3015475"/>
            <a:ext cx="1672200" cy="1381200"/>
          </a:xfrm>
          <a:prstGeom prst="rect">
            <a:avLst/>
          </a:prstGeom>
          <a:solidFill>
            <a:srgbClr val="FFFFFF"/>
          </a:solidFill>
          <a:ln w="2857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aphicFrame>
        <p:nvGraphicFramePr>
          <p:cNvPr id="771" name="Google Shape;771;p62"/>
          <p:cNvGraphicFramePr/>
          <p:nvPr/>
        </p:nvGraphicFramePr>
        <p:xfrm>
          <a:off x="5965700" y="3116688"/>
          <a:ext cx="3000000" cy="3000000"/>
        </p:xfrm>
        <a:graphic>
          <a:graphicData uri="http://schemas.openxmlformats.org/drawingml/2006/table">
            <a:tbl>
              <a:tblPr>
                <a:noFill/>
                <a:tableStyleId>{4AD6BC03-284A-4177-B855-7AD489BB60A6}</a:tableStyleId>
              </a:tblPr>
              <a:tblGrid>
                <a:gridCol w="1129325">
                  <a:extLst>
                    <a:ext uri="{9D8B030D-6E8A-4147-A177-3AD203B41FA5}">
                      <a16:colId xmlns:a16="http://schemas.microsoft.com/office/drawing/2014/main" val="20000"/>
                    </a:ext>
                  </a:extLst>
                </a:gridCol>
              </a:tblGrid>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1475D4"/>
                    </a:solidFill>
                  </a:tcPr>
                </a:tc>
                <a:extLst>
                  <a:ext uri="{0D108BD9-81ED-4DB2-BD59-A6C34878D82A}">
                    <a16:rowId xmlns:a16="http://schemas.microsoft.com/office/drawing/2014/main" val="10000"/>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0D6CB"/>
                    </a:solidFill>
                  </a:tcPr>
                </a:tc>
                <a:extLst>
                  <a:ext uri="{0D108BD9-81ED-4DB2-BD59-A6C34878D82A}">
                    <a16:rowId xmlns:a16="http://schemas.microsoft.com/office/drawing/2014/main" val="10001"/>
                  </a:ext>
                </a:extLst>
              </a:tr>
              <a:tr h="376475">
                <a:tc>
                  <a:txBody>
                    <a:bodyPr/>
                    <a:lstStyle/>
                    <a:p>
                      <a:pPr marL="0" lvl="0" indent="0" algn="l" rtl="0">
                        <a:spcBef>
                          <a:spcPts val="0"/>
                        </a:spcBef>
                        <a:spcAft>
                          <a:spcPts val="0"/>
                        </a:spcAft>
                        <a:buNone/>
                      </a:pPr>
                      <a:endParaRPr/>
                    </a:p>
                  </a:txBody>
                  <a:tcPr marL="91425" marR="91425" marT="91425" marB="91425">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043461"/>
                    </a:solidFill>
                  </a:tcPr>
                </a:tc>
                <a:extLst>
                  <a:ext uri="{0D108BD9-81ED-4DB2-BD59-A6C34878D82A}">
                    <a16:rowId xmlns:a16="http://schemas.microsoft.com/office/drawing/2014/main" val="10002"/>
                  </a:ext>
                </a:extLst>
              </a:tr>
            </a:tbl>
          </a:graphicData>
        </a:graphic>
      </p:graphicFrame>
      <p:sp>
        <p:nvSpPr>
          <p:cNvPr id="772" name="Google Shape;772;p62"/>
          <p:cNvSpPr/>
          <p:nvPr/>
        </p:nvSpPr>
        <p:spPr>
          <a:xfrm>
            <a:off x="6384488" y="4000063"/>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73" name="Google Shape;773;p62"/>
          <p:cNvSpPr/>
          <p:nvPr/>
        </p:nvSpPr>
        <p:spPr>
          <a:xfrm>
            <a:off x="6384488" y="3597988"/>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74" name="Google Shape;774;p62"/>
          <p:cNvSpPr/>
          <p:nvPr/>
        </p:nvSpPr>
        <p:spPr>
          <a:xfrm>
            <a:off x="6384500" y="3195900"/>
            <a:ext cx="226800" cy="2268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marL="0" lvl="0" indent="0" algn="ctr" rtl="0">
              <a:spcBef>
                <a:spcPts val="0"/>
              </a:spcBef>
              <a:spcAft>
                <a:spcPts val="0"/>
              </a:spcAft>
              <a:buNone/>
            </a:pPr>
            <a:r>
              <a:rPr lang="en" sz="1200" b="1">
                <a:solidFill>
                  <a:srgbClr val="043461"/>
                </a:solidFill>
                <a:latin typeface="Roboto"/>
                <a:ea typeface="Roboto"/>
                <a:cs typeface="Roboto"/>
                <a:sym typeface="Roboto"/>
              </a:rPr>
              <a:t>$</a:t>
            </a:r>
            <a:endParaRPr sz="1200" b="1">
              <a:solidFill>
                <a:srgbClr val="043461"/>
              </a:solidFill>
              <a:latin typeface="Roboto"/>
              <a:ea typeface="Roboto"/>
              <a:cs typeface="Roboto"/>
              <a:sym typeface="Roboto"/>
            </a:endParaRPr>
          </a:p>
        </p:txBody>
      </p:sp>
      <p:sp>
        <p:nvSpPr>
          <p:cNvPr id="775" name="Google Shape;775;p62"/>
          <p:cNvSpPr/>
          <p:nvPr/>
        </p:nvSpPr>
        <p:spPr>
          <a:xfrm>
            <a:off x="1838050" y="3039280"/>
            <a:ext cx="1672200" cy="1672200"/>
          </a:xfrm>
          <a:prstGeom prst="ellipse">
            <a:avLst/>
          </a:prstGeom>
          <a:solidFill>
            <a:srgbClr val="52B4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76" name="Google Shape;776;p62"/>
          <p:cNvPicPr preferRelativeResize="0"/>
          <p:nvPr/>
        </p:nvPicPr>
        <p:blipFill>
          <a:blip r:embed="rId3">
            <a:alphaModFix/>
          </a:blip>
          <a:stretch>
            <a:fillRect/>
          </a:stretch>
        </p:blipFill>
        <p:spPr>
          <a:xfrm>
            <a:off x="2077669" y="2604537"/>
            <a:ext cx="1201420" cy="1922257"/>
          </a:xfrm>
          <a:prstGeom prst="rect">
            <a:avLst/>
          </a:prstGeom>
          <a:noFill/>
          <a:ln>
            <a:noFill/>
          </a:ln>
        </p:spPr>
      </p:pic>
      <p:sp>
        <p:nvSpPr>
          <p:cNvPr id="777" name="Google Shape;777;p62"/>
          <p:cNvSpPr txBox="1"/>
          <p:nvPr/>
        </p:nvSpPr>
        <p:spPr>
          <a:xfrm>
            <a:off x="1779350" y="2115250"/>
            <a:ext cx="1731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Problem</a:t>
            </a:r>
            <a:endParaRPr sz="1800" b="1">
              <a:latin typeface="Roboto"/>
              <a:ea typeface="Roboto"/>
              <a:cs typeface="Roboto"/>
              <a:sym typeface="Roboto"/>
            </a:endParaRPr>
          </a:p>
        </p:txBody>
      </p:sp>
      <p:sp>
        <p:nvSpPr>
          <p:cNvPr id="778" name="Google Shape;778;p62"/>
          <p:cNvSpPr txBox="1"/>
          <p:nvPr/>
        </p:nvSpPr>
        <p:spPr>
          <a:xfrm>
            <a:off x="5927800" y="2088538"/>
            <a:ext cx="12015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b="1">
                <a:latin typeface="Roboto"/>
                <a:ea typeface="Roboto"/>
                <a:cs typeface="Roboto"/>
                <a:sym typeface="Roboto"/>
              </a:rPr>
              <a:t>Solution</a:t>
            </a:r>
            <a:endParaRPr sz="1800" b="1">
              <a:latin typeface="Roboto"/>
              <a:ea typeface="Roboto"/>
              <a:cs typeface="Roboto"/>
              <a:sym typeface="Robo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sp>
        <p:nvSpPr>
          <p:cNvPr id="783" name="Google Shape;783;p6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How to Learn Third-Party APIs</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784" name="Google Shape;784;p63"/>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You can try the following strategies to learn more about specific APIs:</a:t>
            </a:r>
            <a:endParaRPr/>
          </a:p>
        </p:txBody>
      </p:sp>
      <p:sp>
        <p:nvSpPr>
          <p:cNvPr id="785" name="Google Shape;785;p63"/>
          <p:cNvSpPr txBox="1">
            <a:spLocks noGrp="1"/>
          </p:cNvSpPr>
          <p:nvPr>
            <p:ph type="subTitle" idx="7"/>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786" name="Google Shape;786;p63"/>
          <p:cNvSpPr txBox="1">
            <a:spLocks noGrp="1"/>
          </p:cNvSpPr>
          <p:nvPr>
            <p:ph type="subTitle" idx="2"/>
          </p:nvPr>
        </p:nvSpPr>
        <p:spPr>
          <a:xfrm>
            <a:off x="25" y="131942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Read the official documentation and practice with the provided examples.</a:t>
            </a:r>
            <a:endParaRPr sz="1600"/>
          </a:p>
        </p:txBody>
      </p:sp>
      <p:sp>
        <p:nvSpPr>
          <p:cNvPr id="787" name="Google Shape;787;p63"/>
          <p:cNvSpPr txBox="1">
            <a:spLocks noGrp="1"/>
          </p:cNvSpPr>
          <p:nvPr>
            <p:ph type="subTitle" idx="3"/>
          </p:nvPr>
        </p:nvSpPr>
        <p:spPr>
          <a:xfrm>
            <a:off x="-12175" y="200495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Reverse-engineer finished code to see how something was accomplished.</a:t>
            </a:r>
            <a:endParaRPr sz="1600"/>
          </a:p>
        </p:txBody>
      </p:sp>
      <p:sp>
        <p:nvSpPr>
          <p:cNvPr id="788" name="Google Shape;788;p63"/>
          <p:cNvSpPr txBox="1">
            <a:spLocks noGrp="1"/>
          </p:cNvSpPr>
          <p:nvPr>
            <p:ph type="subTitle" idx="4"/>
          </p:nvPr>
        </p:nvSpPr>
        <p:spPr>
          <a:xfrm>
            <a:off x="100" y="26952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Build something from scratch.</a:t>
            </a:r>
            <a:endParaRPr sz="1600"/>
          </a:p>
        </p:txBody>
      </p:sp>
      <p:sp>
        <p:nvSpPr>
          <p:cNvPr id="789" name="Google Shape;789;p63"/>
          <p:cNvSpPr txBox="1">
            <a:spLocks noGrp="1"/>
          </p:cNvSpPr>
          <p:nvPr>
            <p:ph type="subTitle" idx="5"/>
          </p:nvPr>
        </p:nvSpPr>
        <p:spPr>
          <a:xfrm>
            <a:off x="-12300" y="3385575"/>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Debug a broken app using Chrome DevTools.</a:t>
            </a:r>
            <a:endParaRPr sz="1600"/>
          </a:p>
        </p:txBody>
      </p:sp>
      <p:sp>
        <p:nvSpPr>
          <p:cNvPr id="790" name="Google Shape;790;p63"/>
          <p:cNvSpPr txBox="1">
            <a:spLocks noGrp="1"/>
          </p:cNvSpPr>
          <p:nvPr>
            <p:ph type="subTitle" idx="6"/>
          </p:nvPr>
        </p:nvSpPr>
        <p:spPr>
          <a:xfrm>
            <a:off x="0" y="4078300"/>
            <a:ext cx="9168600" cy="606900"/>
          </a:xfrm>
          <a:prstGeom prst="rect">
            <a:avLst/>
          </a:prstGeom>
        </p:spPr>
        <p:txBody>
          <a:bodyPr spcFirstLastPara="1" wrap="square" lIns="1554475" tIns="0" rIns="457200" bIns="0" anchor="ctr" anchorCtr="0">
            <a:noAutofit/>
          </a:bodyPr>
          <a:lstStyle/>
          <a:p>
            <a:pPr marL="0" lvl="0" indent="0" algn="l" rtl="0">
              <a:spcBef>
                <a:spcPts val="0"/>
              </a:spcBef>
              <a:spcAft>
                <a:spcPts val="0"/>
              </a:spcAft>
              <a:buNone/>
            </a:pPr>
            <a:r>
              <a:rPr lang="en" sz="1600"/>
              <a:t>And most importantly, ask questions!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7"/>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What languages do we </a:t>
            </a:r>
            <a:br>
              <a:rPr lang="en"/>
            </a:br>
            <a:r>
              <a:rPr lang="en"/>
              <a:t>use to build web apps?</a:t>
            </a:r>
            <a:endParaRPr/>
          </a:p>
        </p:txBody>
      </p:sp>
      <p:sp>
        <p:nvSpPr>
          <p:cNvPr id="588" name="Google Shape;588;p4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4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The Languages of the Web</a:t>
            </a:r>
            <a:endParaRPr/>
          </a:p>
        </p:txBody>
      </p:sp>
      <p:sp>
        <p:nvSpPr>
          <p:cNvPr id="594" name="Google Shape;594;p4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595" name="Google Shape;595;p4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We use HTML for content and structure, CSS for styling and layout, and JavaScript for handling logic, interaction, and fetching data. </a:t>
            </a:r>
            <a:endParaRPr/>
          </a:p>
        </p:txBody>
      </p:sp>
      <p:graphicFrame>
        <p:nvGraphicFramePr>
          <p:cNvPr id="596" name="Google Shape;596;p48"/>
          <p:cNvGraphicFramePr/>
          <p:nvPr/>
        </p:nvGraphicFramePr>
        <p:xfrm>
          <a:off x="453550" y="1542000"/>
          <a:ext cx="3000000" cy="3000000"/>
        </p:xfrm>
        <a:graphic>
          <a:graphicData uri="http://schemas.openxmlformats.org/drawingml/2006/table">
            <a:tbl>
              <a:tblPr>
                <a:noFill/>
                <a:tableStyleId>{E673AF62-826E-4765-A368-242EF3CCB9B4}</a:tableStyleId>
              </a:tblPr>
              <a:tblGrid>
                <a:gridCol w="1976950">
                  <a:extLst>
                    <a:ext uri="{9D8B030D-6E8A-4147-A177-3AD203B41FA5}">
                      <a16:colId xmlns:a16="http://schemas.microsoft.com/office/drawing/2014/main" val="20000"/>
                    </a:ext>
                  </a:extLst>
                </a:gridCol>
                <a:gridCol w="2094125">
                  <a:extLst>
                    <a:ext uri="{9D8B030D-6E8A-4147-A177-3AD203B41FA5}">
                      <a16:colId xmlns:a16="http://schemas.microsoft.com/office/drawing/2014/main" val="20001"/>
                    </a:ext>
                  </a:extLst>
                </a:gridCol>
                <a:gridCol w="4165800">
                  <a:extLst>
                    <a:ext uri="{9D8B030D-6E8A-4147-A177-3AD203B41FA5}">
                      <a16:colId xmlns:a16="http://schemas.microsoft.com/office/drawing/2014/main" val="20002"/>
                    </a:ext>
                  </a:extLst>
                </a:gridCol>
              </a:tblGrid>
              <a:tr h="428625">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HTML</a:t>
                      </a:r>
                      <a:endParaRPr sz="1600" b="1" u="none" strike="noStrike" cap="none">
                        <a:solidFill>
                          <a:srgbClr val="FFFFFF"/>
                        </a:solidFill>
                        <a:latin typeface="Roboto"/>
                        <a:ea typeface="Roboto"/>
                        <a:cs typeface="Roboto"/>
                        <a:sym typeface="Roboto"/>
                      </a:endParaRPr>
                    </a:p>
                  </a:txBody>
                  <a:tcPr marL="137150" marR="91425" marT="91425" marB="91425" anchor="b">
                    <a:solidFill>
                      <a:srgbClr val="E54E25"/>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solidFill>
                            <a:srgbClr val="FFFFFF"/>
                          </a:solidFill>
                          <a:latin typeface="Roboto"/>
                          <a:ea typeface="Roboto"/>
                          <a:cs typeface="Roboto"/>
                          <a:sym typeface="Roboto"/>
                        </a:rPr>
                        <a:t>CSS</a:t>
                      </a:r>
                      <a:endParaRPr sz="1600" b="1" u="none" strike="noStrike" cap="none">
                        <a:solidFill>
                          <a:srgbClr val="FFFFFF"/>
                        </a:solidFill>
                        <a:latin typeface="Roboto"/>
                        <a:ea typeface="Roboto"/>
                        <a:cs typeface="Roboto"/>
                        <a:sym typeface="Roboto"/>
                      </a:endParaRPr>
                    </a:p>
                  </a:txBody>
                  <a:tcPr marL="137150" marR="91425" marT="91425" marB="91425" anchor="b">
                    <a:solidFill>
                      <a:srgbClr val="1275B9"/>
                    </a:solidFill>
                  </a:tcPr>
                </a:tc>
                <a:tc>
                  <a:txBody>
                    <a:bodyPr/>
                    <a:lstStyle/>
                    <a:p>
                      <a:pPr marL="0" marR="0" lvl="0" indent="0" algn="ctr" rtl="0">
                        <a:lnSpc>
                          <a:spcPct val="100000"/>
                        </a:lnSpc>
                        <a:spcBef>
                          <a:spcPts val="0"/>
                        </a:spcBef>
                        <a:spcAft>
                          <a:spcPts val="0"/>
                        </a:spcAft>
                        <a:buClr>
                          <a:srgbClr val="000000"/>
                        </a:buClr>
                        <a:buSzPts val="1400"/>
                        <a:buFont typeface="Arial"/>
                        <a:buNone/>
                      </a:pPr>
                      <a:r>
                        <a:rPr lang="en" sz="1600" b="1" u="none" strike="noStrike" cap="none">
                          <a:latin typeface="Roboto"/>
                          <a:ea typeface="Roboto"/>
                          <a:cs typeface="Roboto"/>
                          <a:sym typeface="Roboto"/>
                        </a:rPr>
                        <a:t>JavaScript</a:t>
                      </a:r>
                      <a:endParaRPr sz="1600" b="1" u="none" strike="noStrike" cap="none">
                        <a:latin typeface="Roboto"/>
                        <a:ea typeface="Roboto"/>
                        <a:cs typeface="Roboto"/>
                        <a:sym typeface="Roboto"/>
                      </a:endParaRPr>
                    </a:p>
                  </a:txBody>
                  <a:tcPr marL="137150" marR="91425" marT="91425" marB="91425" anchor="b">
                    <a:solidFill>
                      <a:srgbClr val="F7DF1D"/>
                    </a:solidFill>
                  </a:tcPr>
                </a:tc>
                <a:extLst>
                  <a:ext uri="{0D108BD9-81ED-4DB2-BD59-A6C34878D82A}">
                    <a16:rowId xmlns:a16="http://schemas.microsoft.com/office/drawing/2014/main" val="10000"/>
                  </a:ext>
                </a:extLst>
              </a:tr>
              <a:tr h="2848175">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write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format content.</a:t>
                      </a:r>
                      <a:endParaRPr sz="1350" u="none" strike="noStrike" cap="none">
                        <a:latin typeface="Roboto"/>
                        <a:ea typeface="Roboto"/>
                        <a:cs typeface="Roboto"/>
                        <a:sym typeface="Roboto"/>
                      </a:endParaRPr>
                    </a:p>
                  </a:txBody>
                  <a:tcPr marL="137150" marR="91425" marT="137150" marB="91425"/>
                </a:tc>
                <a:tc>
                  <a:txBody>
                    <a:bodyPr/>
                    <a:lstStyle/>
                    <a:p>
                      <a:pPr marL="0" marR="0" lvl="0" indent="0" algn="l" rtl="0">
                        <a:lnSpc>
                          <a:spcPct val="100000"/>
                        </a:lnSpc>
                        <a:spcBef>
                          <a:spcPts val="0"/>
                        </a:spcBef>
                        <a:spcAft>
                          <a:spcPts val="0"/>
                        </a:spcAft>
                        <a:buClr>
                          <a:srgbClr val="000000"/>
                        </a:buClr>
                        <a:buSzPts val="1300"/>
                        <a:buFont typeface="Arial"/>
                        <a:buNone/>
                      </a:pPr>
                      <a:r>
                        <a:rPr lang="en" sz="1350" u="none" strike="noStrike" cap="none">
                          <a:latin typeface="Roboto"/>
                          <a:ea typeface="Roboto"/>
                          <a:cs typeface="Roboto"/>
                          <a:sym typeface="Roboto"/>
                        </a:rPr>
                        <a:t>Used to create dynamic web applications that take in user inputs, change what’s displayed to users, animate elements, and much more.</a:t>
                      </a:r>
                      <a:endParaRPr sz="1350" u="none" strike="noStrike" cap="none">
                        <a:latin typeface="Roboto"/>
                        <a:ea typeface="Roboto"/>
                        <a:cs typeface="Roboto"/>
                        <a:sym typeface="Roboto"/>
                      </a:endParaRPr>
                    </a:p>
                  </a:txBody>
                  <a:tcPr marL="137150" marR="91425" marT="137150" marB="91425"/>
                </a:tc>
                <a:extLst>
                  <a:ext uri="{0D108BD9-81ED-4DB2-BD59-A6C34878D82A}">
                    <a16:rowId xmlns:a16="http://schemas.microsoft.com/office/drawing/2014/main" val="10001"/>
                  </a:ext>
                </a:extLst>
              </a:tr>
            </a:tbl>
          </a:graphicData>
        </a:graphic>
      </p:graphicFrame>
      <p:pic>
        <p:nvPicPr>
          <p:cNvPr id="597" name="Google Shape;597;p48"/>
          <p:cNvPicPr preferRelativeResize="0"/>
          <p:nvPr/>
        </p:nvPicPr>
        <p:blipFill rotWithShape="1">
          <a:blip r:embed="rId3">
            <a:alphaModFix/>
          </a:blip>
          <a:srcRect/>
          <a:stretch/>
        </p:blipFill>
        <p:spPr>
          <a:xfrm>
            <a:off x="3017138" y="2975360"/>
            <a:ext cx="889499" cy="1246026"/>
          </a:xfrm>
          <a:prstGeom prst="rect">
            <a:avLst/>
          </a:prstGeom>
          <a:noFill/>
          <a:ln>
            <a:noFill/>
          </a:ln>
        </p:spPr>
      </p:pic>
      <p:pic>
        <p:nvPicPr>
          <p:cNvPr id="598" name="Google Shape;598;p48"/>
          <p:cNvPicPr preferRelativeResize="0"/>
          <p:nvPr/>
        </p:nvPicPr>
        <p:blipFill rotWithShape="1">
          <a:blip r:embed="rId4">
            <a:alphaModFix/>
          </a:blip>
          <a:srcRect/>
          <a:stretch/>
        </p:blipFill>
        <p:spPr>
          <a:xfrm>
            <a:off x="906513" y="2970888"/>
            <a:ext cx="889499" cy="1254973"/>
          </a:xfrm>
          <a:prstGeom prst="rect">
            <a:avLst/>
          </a:prstGeom>
          <a:noFill/>
          <a:ln>
            <a:noFill/>
          </a:ln>
        </p:spPr>
      </p:pic>
      <p:pic>
        <p:nvPicPr>
          <p:cNvPr id="599" name="Google Shape;599;p48"/>
          <p:cNvPicPr preferRelativeResize="0"/>
          <p:nvPr/>
        </p:nvPicPr>
        <p:blipFill>
          <a:blip r:embed="rId5">
            <a:alphaModFix/>
          </a:blip>
          <a:stretch>
            <a:fillRect/>
          </a:stretch>
        </p:blipFill>
        <p:spPr>
          <a:xfrm>
            <a:off x="6029063" y="3021263"/>
            <a:ext cx="1283225" cy="1283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49"/>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How do we interact with HTML </a:t>
            </a:r>
            <a:br>
              <a:rPr lang="en"/>
            </a:br>
            <a:r>
              <a:rPr lang="en"/>
              <a:t>and CSS using JavaScript? </a:t>
            </a:r>
            <a:endParaRPr/>
          </a:p>
        </p:txBody>
      </p:sp>
      <p:sp>
        <p:nvSpPr>
          <p:cNvPr id="605" name="Google Shape;605;p4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D6CB">
            <a:alpha val="56420"/>
          </a:srgbClr>
        </a:solidFill>
        <a:effectLst/>
      </p:bgPr>
    </p:bg>
    <p:spTree>
      <p:nvGrpSpPr>
        <p:cNvPr id="1" name="Shape 609"/>
        <p:cNvGrpSpPr/>
        <p:nvPr/>
      </p:nvGrpSpPr>
      <p:grpSpPr>
        <a:xfrm>
          <a:off x="0" y="0"/>
          <a:ext cx="0" cy="0"/>
          <a:chOff x="0" y="0"/>
          <a:chExt cx="0" cy="0"/>
        </a:xfrm>
      </p:grpSpPr>
      <p:sp>
        <p:nvSpPr>
          <p:cNvPr id="610" name="Google Shape;610;p5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The DOM Web API</a:t>
            </a:r>
            <a:endParaRPr/>
          </a:p>
        </p:txBody>
      </p:sp>
      <p:sp>
        <p:nvSpPr>
          <p:cNvPr id="611" name="Google Shape;611;p5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12" name="Google Shape;612;p50"/>
          <p:cNvSpPr txBox="1">
            <a:spLocks noGrp="1"/>
          </p:cNvSpPr>
          <p:nvPr>
            <p:ph type="subTitle" idx="1"/>
          </p:nvPr>
        </p:nvSpPr>
        <p:spPr>
          <a:xfrm>
            <a:off x="0" y="675975"/>
            <a:ext cx="5343300" cy="12132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The document object model interface enables developers to interact with </a:t>
            </a:r>
            <a:br>
              <a:rPr lang="en"/>
            </a:br>
            <a:r>
              <a:rPr lang="en"/>
              <a:t>the application’s HTML and CSS </a:t>
            </a:r>
            <a:br>
              <a:rPr lang="en"/>
            </a:br>
            <a:r>
              <a:rPr lang="en"/>
              <a:t>using JavaScript.</a:t>
            </a:r>
            <a:endParaRPr/>
          </a:p>
        </p:txBody>
      </p:sp>
      <p:cxnSp>
        <p:nvCxnSpPr>
          <p:cNvPr id="613" name="Google Shape;613;p50"/>
          <p:cNvCxnSpPr>
            <a:stCxn id="614" idx="2"/>
            <a:endCxn id="615" idx="0"/>
          </p:cNvCxnSpPr>
          <p:nvPr/>
        </p:nvCxnSpPr>
        <p:spPr>
          <a:xfrm>
            <a:off x="3208331" y="3022640"/>
            <a:ext cx="0" cy="434400"/>
          </a:xfrm>
          <a:prstGeom prst="straightConnector1">
            <a:avLst/>
          </a:prstGeom>
          <a:noFill/>
          <a:ln w="19050" cap="flat" cmpd="sng">
            <a:solidFill>
              <a:srgbClr val="000000"/>
            </a:solidFill>
            <a:prstDash val="solid"/>
            <a:round/>
            <a:headEnd type="none" w="sm" len="sm"/>
            <a:tailEnd type="none" w="sm" len="sm"/>
          </a:ln>
        </p:spPr>
      </p:cxnSp>
      <p:cxnSp>
        <p:nvCxnSpPr>
          <p:cNvPr id="616" name="Google Shape;616;p50"/>
          <p:cNvCxnSpPr/>
          <p:nvPr/>
        </p:nvCxnSpPr>
        <p:spPr>
          <a:xfrm>
            <a:off x="3222575" y="4500675"/>
            <a:ext cx="0" cy="152400"/>
          </a:xfrm>
          <a:prstGeom prst="straightConnector1">
            <a:avLst/>
          </a:prstGeom>
          <a:noFill/>
          <a:ln w="9525" cap="flat" cmpd="sng">
            <a:solidFill>
              <a:srgbClr val="595959"/>
            </a:solidFill>
            <a:prstDash val="solid"/>
            <a:round/>
            <a:headEnd type="none" w="med" len="med"/>
            <a:tailEnd type="none" w="med" len="med"/>
          </a:ln>
        </p:spPr>
      </p:cxnSp>
      <p:cxnSp>
        <p:nvCxnSpPr>
          <p:cNvPr id="617" name="Google Shape;617;p50"/>
          <p:cNvCxnSpPr>
            <a:stCxn id="618" idx="2"/>
          </p:cNvCxnSpPr>
          <p:nvPr/>
        </p:nvCxnSpPr>
        <p:spPr>
          <a:xfrm>
            <a:off x="8078271"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619" name="Google Shape;619;p50"/>
          <p:cNvCxnSpPr/>
          <p:nvPr/>
        </p:nvCxnSpPr>
        <p:spPr>
          <a:xfrm>
            <a:off x="5648638" y="1251869"/>
            <a:ext cx="0" cy="1071900"/>
          </a:xfrm>
          <a:prstGeom prst="straightConnector1">
            <a:avLst/>
          </a:prstGeom>
          <a:noFill/>
          <a:ln w="19050" cap="flat" cmpd="sng">
            <a:solidFill>
              <a:srgbClr val="000000"/>
            </a:solidFill>
            <a:prstDash val="solid"/>
            <a:round/>
            <a:headEnd type="none" w="sm" len="sm"/>
            <a:tailEnd type="none" w="sm" len="sm"/>
          </a:ln>
        </p:spPr>
      </p:cxnSp>
      <p:sp>
        <p:nvSpPr>
          <p:cNvPr id="620" name="Google Shape;620;p50"/>
          <p:cNvSpPr/>
          <p:nvPr/>
        </p:nvSpPr>
        <p:spPr>
          <a:xfrm>
            <a:off x="5013088" y="1078000"/>
            <a:ext cx="1271100" cy="346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Document</a:t>
            </a:r>
            <a:endParaRPr sz="1300" b="1" i="0" u="none" strike="noStrike" cap="none">
              <a:solidFill>
                <a:srgbClr val="000000"/>
              </a:solidFill>
              <a:latin typeface="Roboto"/>
              <a:ea typeface="Roboto"/>
              <a:cs typeface="Roboto"/>
              <a:sym typeface="Roboto"/>
            </a:endParaRPr>
          </a:p>
        </p:txBody>
      </p:sp>
      <p:sp>
        <p:nvSpPr>
          <p:cNvPr id="621" name="Google Shape;621;p50"/>
          <p:cNvSpPr/>
          <p:nvPr/>
        </p:nvSpPr>
        <p:spPr>
          <a:xfrm>
            <a:off x="5013077" y="1624445"/>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Root </a:t>
            </a:r>
            <a:r>
              <a:rPr lang="en" sz="1300" b="1">
                <a:latin typeface="Roboto"/>
                <a:ea typeface="Roboto"/>
                <a:cs typeface="Roboto"/>
                <a:sym typeface="Roboto"/>
              </a:rPr>
              <a:t>e</a:t>
            </a:r>
            <a:r>
              <a:rPr lang="en" sz="1300" b="1" i="0" u="none" strike="noStrike" cap="none">
                <a:solidFill>
                  <a:srgbClr val="000000"/>
                </a:solidFill>
                <a:latin typeface="Roboto"/>
                <a:ea typeface="Roboto"/>
                <a:cs typeface="Roboto"/>
                <a:sym typeface="Roboto"/>
              </a:rPr>
              <a:t>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&lt;html&gt;</a:t>
            </a:r>
            <a:endParaRPr sz="1300" b="0" i="0" u="none" strike="noStrike" cap="none">
              <a:solidFill>
                <a:srgbClr val="000000"/>
              </a:solidFill>
              <a:latin typeface="Inconsolata"/>
              <a:ea typeface="Inconsolata"/>
              <a:cs typeface="Inconsolata"/>
              <a:sym typeface="Inconsolata"/>
            </a:endParaRPr>
          </a:p>
        </p:txBody>
      </p:sp>
      <p:cxnSp>
        <p:nvCxnSpPr>
          <p:cNvPr id="622" name="Google Shape;622;p50"/>
          <p:cNvCxnSpPr/>
          <p:nvPr/>
        </p:nvCxnSpPr>
        <p:spPr>
          <a:xfrm>
            <a:off x="7274075" y="3022650"/>
            <a:ext cx="0" cy="205800"/>
          </a:xfrm>
          <a:prstGeom prst="straightConnector1">
            <a:avLst/>
          </a:prstGeom>
          <a:noFill/>
          <a:ln w="19050" cap="flat" cmpd="sng">
            <a:solidFill>
              <a:srgbClr val="000000"/>
            </a:solidFill>
            <a:prstDash val="solid"/>
            <a:round/>
            <a:headEnd type="none" w="sm" len="sm"/>
            <a:tailEnd type="none" w="sm" len="sm"/>
          </a:ln>
        </p:spPr>
      </p:cxnSp>
      <p:sp>
        <p:nvSpPr>
          <p:cNvPr id="623" name="Google Shape;623;p50"/>
          <p:cNvSpPr/>
          <p:nvPr/>
        </p:nvSpPr>
        <p:spPr>
          <a:xfrm>
            <a:off x="663852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&lt;body&gt;</a:t>
            </a:r>
            <a:endParaRPr sz="1300" b="0" i="0" u="none" strike="noStrike" cap="none">
              <a:solidFill>
                <a:srgbClr val="000000"/>
              </a:solidFill>
              <a:latin typeface="Inconsolata"/>
              <a:ea typeface="Inconsolata"/>
              <a:cs typeface="Inconsolata"/>
              <a:sym typeface="Inconsolata"/>
            </a:endParaRPr>
          </a:p>
        </p:txBody>
      </p:sp>
      <p:sp>
        <p:nvSpPr>
          <p:cNvPr id="614" name="Google Shape;614;p50"/>
          <p:cNvSpPr/>
          <p:nvPr/>
        </p:nvSpPr>
        <p:spPr>
          <a:xfrm>
            <a:off x="2572781" y="2550440"/>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&lt;head&gt;</a:t>
            </a:r>
            <a:endParaRPr sz="1300" b="0" i="0" u="none" strike="noStrike" cap="none">
              <a:solidFill>
                <a:srgbClr val="000000"/>
              </a:solidFill>
              <a:latin typeface="Inconsolata"/>
              <a:ea typeface="Inconsolata"/>
              <a:cs typeface="Inconsolata"/>
              <a:sym typeface="Inconsolata"/>
            </a:endParaRPr>
          </a:p>
        </p:txBody>
      </p:sp>
      <p:sp>
        <p:nvSpPr>
          <p:cNvPr id="615" name="Google Shape;615;p50"/>
          <p:cNvSpPr/>
          <p:nvPr/>
        </p:nvSpPr>
        <p:spPr>
          <a:xfrm>
            <a:off x="257278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i="0" u="none" strike="noStrike" cap="none">
                <a:solidFill>
                  <a:srgbClr val="000000"/>
                </a:solidFill>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b="0" i="0" u="none" strike="noStrike" cap="none">
                <a:solidFill>
                  <a:srgbClr val="000000"/>
                </a:solidFill>
                <a:latin typeface="Inconsolata"/>
                <a:ea typeface="Inconsolata"/>
                <a:cs typeface="Inconsolata"/>
                <a:sym typeface="Inconsolata"/>
              </a:rPr>
              <a:t>&lt;</a:t>
            </a:r>
            <a:r>
              <a:rPr lang="en" sz="1300">
                <a:latin typeface="Inconsolata"/>
                <a:ea typeface="Inconsolata"/>
                <a:cs typeface="Inconsolata"/>
                <a:sym typeface="Inconsolata"/>
              </a:rPr>
              <a:t>title</a:t>
            </a:r>
            <a:r>
              <a:rPr lang="en" sz="1300" b="0" i="0" u="none" strike="noStrike" cap="none">
                <a:solidFill>
                  <a:srgbClr val="000000"/>
                </a:solidFill>
                <a:latin typeface="Inconsolata"/>
                <a:ea typeface="Inconsolata"/>
                <a:cs typeface="Inconsolata"/>
                <a:sym typeface="Inconsolata"/>
              </a:rPr>
              <a:t>&gt;</a:t>
            </a:r>
            <a:endParaRPr sz="1300" b="0" i="0" u="none" strike="noStrike" cap="none">
              <a:solidFill>
                <a:srgbClr val="000000"/>
              </a:solidFill>
              <a:latin typeface="Inconsolata"/>
              <a:ea typeface="Inconsolata"/>
              <a:cs typeface="Inconsolata"/>
              <a:sym typeface="Inconsolata"/>
            </a:endParaRPr>
          </a:p>
        </p:txBody>
      </p:sp>
      <p:sp>
        <p:nvSpPr>
          <p:cNvPr id="624" name="Google Shape;624;p50"/>
          <p:cNvSpPr/>
          <p:nvPr/>
        </p:nvSpPr>
        <p:spPr>
          <a:xfrm>
            <a:off x="257278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title”</a:t>
            </a:r>
            <a:endParaRPr sz="1300" b="0" i="0" u="none" strike="noStrike" cap="none">
              <a:solidFill>
                <a:srgbClr val="000000"/>
              </a:solidFill>
              <a:latin typeface="Inconsolata"/>
              <a:ea typeface="Inconsolata"/>
              <a:cs typeface="Inconsolata"/>
              <a:sym typeface="Inconsolata"/>
            </a:endParaRPr>
          </a:p>
        </p:txBody>
      </p:sp>
      <p:cxnSp>
        <p:nvCxnSpPr>
          <p:cNvPr id="625" name="Google Shape;625;p50"/>
          <p:cNvCxnSpPr>
            <a:stCxn id="614" idx="0"/>
            <a:endCxn id="623" idx="0"/>
          </p:cNvCxnSpPr>
          <p:nvPr/>
        </p:nvCxnSpPr>
        <p:spPr>
          <a:xfrm rot="-5400000" flipH="1">
            <a:off x="5240831" y="517940"/>
            <a:ext cx="600" cy="4065600"/>
          </a:xfrm>
          <a:prstGeom prst="bentConnector3">
            <a:avLst>
              <a:gd name="adj1" fmla="val -39687500"/>
            </a:avLst>
          </a:prstGeom>
          <a:noFill/>
          <a:ln w="19050" cap="flat" cmpd="sng">
            <a:solidFill>
              <a:srgbClr val="000000"/>
            </a:solidFill>
            <a:prstDash val="solid"/>
            <a:round/>
            <a:headEnd type="none" w="med" len="med"/>
            <a:tailEnd type="none" w="med" len="med"/>
          </a:ln>
        </p:spPr>
      </p:cxnSp>
      <p:sp>
        <p:nvSpPr>
          <p:cNvPr id="626" name="Google Shape;626;p50"/>
          <p:cNvSpPr/>
          <p:nvPr/>
        </p:nvSpPr>
        <p:spPr>
          <a:xfrm>
            <a:off x="4196095"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Attribute</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“href”</a:t>
            </a:r>
            <a:endParaRPr sz="1300" b="0" i="0" u="none" strike="noStrike" cap="none">
              <a:solidFill>
                <a:srgbClr val="000000"/>
              </a:solidFill>
              <a:latin typeface="Inconsolata"/>
              <a:ea typeface="Inconsolata"/>
              <a:cs typeface="Inconsolata"/>
              <a:sym typeface="Inconsolata"/>
            </a:endParaRPr>
          </a:p>
        </p:txBody>
      </p:sp>
      <p:sp>
        <p:nvSpPr>
          <p:cNvPr id="627" name="Google Shape;627;p50"/>
          <p:cNvSpPr/>
          <p:nvPr/>
        </p:nvSpPr>
        <p:spPr>
          <a:xfrm>
            <a:off x="5819408"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Element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&lt;a&gt;</a:t>
            </a:r>
            <a:endParaRPr sz="1300" b="0" i="0" u="none" strike="noStrike" cap="none">
              <a:solidFill>
                <a:srgbClr val="000000"/>
              </a:solidFill>
              <a:latin typeface="Inconsolata"/>
              <a:ea typeface="Inconsolata"/>
              <a:cs typeface="Inconsolata"/>
              <a:sym typeface="Inconsolata"/>
            </a:endParaRPr>
          </a:p>
        </p:txBody>
      </p:sp>
      <p:sp>
        <p:nvSpPr>
          <p:cNvPr id="618" name="Google Shape;618;p50"/>
          <p:cNvSpPr/>
          <p:nvPr/>
        </p:nvSpPr>
        <p:spPr>
          <a:xfrm>
            <a:off x="7442721" y="3456928"/>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lvl="0" indent="0" algn="ctr" rtl="0">
              <a:spcBef>
                <a:spcPts val="0"/>
              </a:spcBef>
              <a:spcAft>
                <a:spcPts val="0"/>
              </a:spcAft>
              <a:buClr>
                <a:srgbClr val="000000"/>
              </a:buClr>
              <a:buSzPts val="1300"/>
              <a:buFont typeface="Arial"/>
              <a:buNone/>
            </a:pPr>
            <a:r>
              <a:rPr lang="en" sz="1300" b="1">
                <a:solidFill>
                  <a:srgbClr val="000000"/>
                </a:solidFill>
                <a:latin typeface="Roboto"/>
                <a:ea typeface="Roboto"/>
                <a:cs typeface="Roboto"/>
                <a:sym typeface="Roboto"/>
              </a:rPr>
              <a:t>Element</a:t>
            </a:r>
            <a:br>
              <a:rPr lang="en" sz="1300">
                <a:solidFill>
                  <a:srgbClr val="000000"/>
                </a:solidFill>
                <a:latin typeface="Roboto"/>
                <a:ea typeface="Roboto"/>
                <a:cs typeface="Roboto"/>
                <a:sym typeface="Roboto"/>
              </a:rPr>
            </a:br>
            <a:r>
              <a:rPr lang="en" sz="1300">
                <a:solidFill>
                  <a:srgbClr val="000000"/>
                </a:solidFill>
                <a:latin typeface="Inconsolata"/>
                <a:ea typeface="Inconsolata"/>
                <a:cs typeface="Inconsolata"/>
                <a:sym typeface="Inconsolata"/>
              </a:rPr>
              <a:t>&lt;h1&gt;</a:t>
            </a:r>
            <a:endParaRPr sz="1300" b="1">
              <a:latin typeface="Roboto"/>
              <a:ea typeface="Roboto"/>
              <a:cs typeface="Roboto"/>
              <a:sym typeface="Roboto"/>
            </a:endParaRPr>
          </a:p>
        </p:txBody>
      </p:sp>
      <p:sp>
        <p:nvSpPr>
          <p:cNvPr id="628" name="Google Shape;628;p50"/>
          <p:cNvSpPr/>
          <p:nvPr/>
        </p:nvSpPr>
        <p:spPr>
          <a:xfrm>
            <a:off x="7442721"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header”</a:t>
            </a:r>
            <a:endParaRPr sz="1300" b="0" i="0" u="none" strike="noStrike" cap="none">
              <a:solidFill>
                <a:srgbClr val="000000"/>
              </a:solidFill>
              <a:latin typeface="Inconsolata"/>
              <a:ea typeface="Inconsolata"/>
              <a:cs typeface="Inconsolata"/>
              <a:sym typeface="Inconsolata"/>
            </a:endParaRPr>
          </a:p>
        </p:txBody>
      </p:sp>
      <p:sp>
        <p:nvSpPr>
          <p:cNvPr id="629" name="Google Shape;629;p50"/>
          <p:cNvSpPr/>
          <p:nvPr/>
        </p:nvSpPr>
        <p:spPr>
          <a:xfrm>
            <a:off x="5819408" y="4204953"/>
            <a:ext cx="1271100" cy="472200"/>
          </a:xfrm>
          <a:prstGeom prst="rect">
            <a:avLst/>
          </a:prstGeom>
          <a:solidFill>
            <a:srgbClr val="FFFFFF"/>
          </a:solidFill>
          <a:ln w="19050" cap="flat" cmpd="sng">
            <a:solidFill>
              <a:srgbClr val="000000"/>
            </a:solidFill>
            <a:prstDash val="solid"/>
            <a:round/>
            <a:headEnd type="none" w="sm" len="sm"/>
            <a:tailEnd type="none" w="sm" len="sm"/>
          </a:ln>
          <a:effectLst>
            <a:outerShdw blurRad="57150" dist="19050" dir="5400000" algn="bl" rotWithShape="0">
              <a:srgbClr val="000000">
                <a:alpha val="49800"/>
              </a:srgbClr>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 sz="1300" b="1">
                <a:latin typeface="Roboto"/>
                <a:ea typeface="Roboto"/>
                <a:cs typeface="Roboto"/>
                <a:sym typeface="Roboto"/>
              </a:rPr>
              <a:t>Text</a:t>
            </a:r>
            <a:br>
              <a:rPr lang="en" sz="1300" b="0" i="0" u="none" strike="noStrike" cap="none">
                <a:solidFill>
                  <a:srgbClr val="000000"/>
                </a:solidFill>
                <a:latin typeface="Roboto"/>
                <a:ea typeface="Roboto"/>
                <a:cs typeface="Roboto"/>
                <a:sym typeface="Roboto"/>
              </a:rPr>
            </a:br>
            <a:r>
              <a:rPr lang="en" sz="1300">
                <a:latin typeface="Inconsolata"/>
                <a:ea typeface="Inconsolata"/>
                <a:cs typeface="Inconsolata"/>
                <a:sym typeface="Inconsolata"/>
              </a:rPr>
              <a:t>“My link”</a:t>
            </a:r>
            <a:endParaRPr sz="1300" b="0" i="0" u="none" strike="noStrike" cap="none">
              <a:solidFill>
                <a:srgbClr val="000000"/>
              </a:solidFill>
              <a:latin typeface="Inconsolata"/>
              <a:ea typeface="Inconsolata"/>
              <a:cs typeface="Inconsolata"/>
              <a:sym typeface="Inconsolata"/>
            </a:endParaRPr>
          </a:p>
        </p:txBody>
      </p:sp>
      <p:cxnSp>
        <p:nvCxnSpPr>
          <p:cNvPr id="630" name="Google Shape;630;p50"/>
          <p:cNvCxnSpPr/>
          <p:nvPr/>
        </p:nvCxnSpPr>
        <p:spPr>
          <a:xfrm>
            <a:off x="6461496" y="3929128"/>
            <a:ext cx="0" cy="275700"/>
          </a:xfrm>
          <a:prstGeom prst="straightConnector1">
            <a:avLst/>
          </a:prstGeom>
          <a:noFill/>
          <a:ln w="19050" cap="flat" cmpd="sng">
            <a:solidFill>
              <a:srgbClr val="000000"/>
            </a:solidFill>
            <a:prstDash val="solid"/>
            <a:round/>
            <a:headEnd type="none" w="sm" len="sm"/>
            <a:tailEnd type="none" w="sm" len="sm"/>
          </a:ln>
        </p:spPr>
      </p:cxnSp>
      <p:cxnSp>
        <p:nvCxnSpPr>
          <p:cNvPr id="631" name="Google Shape;631;p50"/>
          <p:cNvCxnSpPr>
            <a:stCxn id="627" idx="0"/>
            <a:endCxn id="618" idx="0"/>
          </p:cNvCxnSpPr>
          <p:nvPr/>
        </p:nvCxnSpPr>
        <p:spPr>
          <a:xfrm rot="-5400000" flipH="1">
            <a:off x="7266308" y="2645578"/>
            <a:ext cx="600" cy="1623300"/>
          </a:xfrm>
          <a:prstGeom prst="bentConnector3">
            <a:avLst>
              <a:gd name="adj1" fmla="val -39687500"/>
            </a:avLst>
          </a:prstGeom>
          <a:noFill/>
          <a:ln w="19050" cap="flat" cmpd="sng">
            <a:solidFill>
              <a:srgbClr val="000000"/>
            </a:solidFill>
            <a:prstDash val="solid"/>
            <a:round/>
            <a:headEnd type="none" w="sm" len="sm"/>
            <a:tailEnd type="none" w="sm" len="sm"/>
          </a:ln>
        </p:spPr>
      </p:cxnSp>
      <p:cxnSp>
        <p:nvCxnSpPr>
          <p:cNvPr id="632" name="Google Shape;632;p50"/>
          <p:cNvCxnSpPr>
            <a:stCxn id="626" idx="3"/>
            <a:endCxn id="627" idx="1"/>
          </p:cNvCxnSpPr>
          <p:nvPr/>
        </p:nvCxnSpPr>
        <p:spPr>
          <a:xfrm>
            <a:off x="5467195" y="3693028"/>
            <a:ext cx="352200" cy="0"/>
          </a:xfrm>
          <a:prstGeom prst="straightConnector1">
            <a:avLst/>
          </a:prstGeom>
          <a:noFill/>
          <a:ln w="19050" cap="flat" cmpd="sng">
            <a:solidFill>
              <a:srgbClr val="000000"/>
            </a:solidFill>
            <a:prstDash val="solid"/>
            <a:round/>
            <a:headEnd type="none" w="sm" len="sm"/>
            <a:tailEnd type="none" w="sm" len="sm"/>
          </a:ln>
        </p:spPr>
      </p:cxnSp>
      <p:cxnSp>
        <p:nvCxnSpPr>
          <p:cNvPr id="633" name="Google Shape;633;p50"/>
          <p:cNvCxnSpPr>
            <a:stCxn id="615" idx="2"/>
          </p:cNvCxnSpPr>
          <p:nvPr/>
        </p:nvCxnSpPr>
        <p:spPr>
          <a:xfrm>
            <a:off x="3208331" y="3929128"/>
            <a:ext cx="0" cy="281700"/>
          </a:xfrm>
          <a:prstGeom prst="straightConnector1">
            <a:avLst/>
          </a:prstGeom>
          <a:noFill/>
          <a:ln w="19050" cap="flat" cmpd="sng">
            <a:solidFill>
              <a:srgbClr val="000000"/>
            </a:solidFill>
            <a:prstDash val="solid"/>
            <a:round/>
            <a:headEnd type="none" w="sm" len="sm"/>
            <a:tailEnd type="none" w="sm" len="sm"/>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37"/>
        <p:cNvGrpSpPr/>
        <p:nvPr/>
      </p:nvGrpSpPr>
      <p:grpSpPr>
        <a:xfrm>
          <a:off x="0" y="0"/>
          <a:ext cx="0" cy="0"/>
          <a:chOff x="0" y="0"/>
          <a:chExt cx="0" cy="0"/>
        </a:xfrm>
      </p:grpSpPr>
      <p:sp>
        <p:nvSpPr>
          <p:cNvPr id="638" name="Google Shape;638;p5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DOM Web API</a:t>
            </a:r>
            <a:endParaRPr>
              <a:solidFill>
                <a:schemeClr val="dk1"/>
              </a:solidFill>
            </a:endParaRPr>
          </a:p>
          <a:p>
            <a:pPr marL="0" lvl="0" indent="0" algn="l" rtl="0">
              <a:spcBef>
                <a:spcPts val="0"/>
              </a:spcBef>
              <a:spcAft>
                <a:spcPts val="0"/>
              </a:spcAft>
              <a:buNone/>
            </a:pPr>
            <a:endParaRPr/>
          </a:p>
        </p:txBody>
      </p:sp>
      <p:sp>
        <p:nvSpPr>
          <p:cNvPr id="639" name="Google Shape;639;p5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Some of these interactions include the following:</a:t>
            </a:r>
            <a:endParaRPr/>
          </a:p>
        </p:txBody>
      </p:sp>
      <p:sp>
        <p:nvSpPr>
          <p:cNvPr id="640" name="Google Shape;640;p5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41" name="Google Shape;641;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642" name="Google Shape;642;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643" name="Google Shape;643;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644" name="Google Shape;644;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645" name="Google Shape;645;p51"/>
          <p:cNvSpPr/>
          <p:nvPr/>
        </p:nvSpPr>
        <p:spPr>
          <a:xfrm>
            <a:off x="1352550" y="1378825"/>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Creating HTML elements.</a:t>
            </a:r>
            <a:endParaRPr sz="1800">
              <a:latin typeface="Roboto"/>
              <a:ea typeface="Roboto"/>
              <a:cs typeface="Roboto"/>
              <a:sym typeface="Roboto"/>
            </a:endParaRPr>
          </a:p>
        </p:txBody>
      </p:sp>
      <p:sp>
        <p:nvSpPr>
          <p:cNvPr id="646" name="Google Shape;646;p51"/>
          <p:cNvSpPr/>
          <p:nvPr/>
        </p:nvSpPr>
        <p:spPr>
          <a:xfrm>
            <a:off x="1352550" y="2231136"/>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Changing HTML content and attributes.</a:t>
            </a:r>
            <a:endParaRPr sz="1800">
              <a:latin typeface="Roboto"/>
              <a:ea typeface="Roboto"/>
              <a:cs typeface="Roboto"/>
              <a:sym typeface="Roboto"/>
            </a:endParaRPr>
          </a:p>
        </p:txBody>
      </p:sp>
      <p:sp>
        <p:nvSpPr>
          <p:cNvPr id="647" name="Google Shape;647;p51"/>
          <p:cNvSpPr/>
          <p:nvPr/>
        </p:nvSpPr>
        <p:spPr>
          <a:xfrm>
            <a:off x="1352550" y="3073850"/>
            <a:ext cx="7517100" cy="621300"/>
          </a:xfrm>
          <a:prstGeom prst="roundRect">
            <a:avLst>
              <a:gd name="adj" fmla="val 16667"/>
            </a:avLst>
          </a:prstGeom>
          <a:solidFill>
            <a:srgbClr val="F3F3F3"/>
          </a:solidFill>
          <a:ln>
            <a:noFill/>
          </a:ln>
        </p:spPr>
        <p:txBody>
          <a:bodyPr spcFirstLastPara="1" wrap="square" lIns="182875" tIns="91425" rIns="91425" bIns="91425" anchor="ctr" anchorCtr="0">
            <a:noAutofit/>
          </a:bodyPr>
          <a:lstStyle/>
          <a:p>
            <a:pPr marL="0" lvl="0" indent="0" algn="l" rtl="0">
              <a:spcBef>
                <a:spcPts val="0"/>
              </a:spcBef>
              <a:spcAft>
                <a:spcPts val="0"/>
              </a:spcAft>
              <a:buClr>
                <a:schemeClr val="dk1"/>
              </a:buClr>
              <a:buSzPts val="1100"/>
              <a:buFont typeface="Arial"/>
              <a:buNone/>
            </a:pPr>
            <a:r>
              <a:rPr lang="en" sz="1800">
                <a:latin typeface="Roboto"/>
                <a:ea typeface="Roboto"/>
                <a:cs typeface="Roboto"/>
                <a:sym typeface="Roboto"/>
              </a:rPr>
              <a:t>Binding listeners to execute a function upon a certain event. </a:t>
            </a:r>
            <a:endParaRPr sz="1800">
              <a:latin typeface="Roboto"/>
              <a:ea typeface="Roboto"/>
              <a:cs typeface="Roboto"/>
              <a:sym typeface="Roboto"/>
            </a:endParaRPr>
          </a:p>
        </p:txBody>
      </p:sp>
      <p:sp>
        <p:nvSpPr>
          <p:cNvPr id="648" name="Google Shape;648;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649" name="Google Shape;649;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53"/>
        <p:cNvGrpSpPr/>
        <p:nvPr/>
      </p:nvGrpSpPr>
      <p:grpSpPr>
        <a:xfrm>
          <a:off x="0" y="0"/>
          <a:ext cx="0" cy="0"/>
          <a:chOff x="0" y="0"/>
          <a:chExt cx="0" cy="0"/>
        </a:xfrm>
      </p:grpSpPr>
      <p:sp>
        <p:nvSpPr>
          <p:cNvPr id="654" name="Google Shape;654;p52"/>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Is the DOM built into the </a:t>
            </a:r>
            <a:endParaRPr/>
          </a:p>
          <a:p>
            <a:pPr marL="0" lvl="0" indent="0" algn="l" rtl="0">
              <a:spcBef>
                <a:spcPts val="0"/>
              </a:spcBef>
              <a:spcAft>
                <a:spcPts val="0"/>
              </a:spcAft>
              <a:buNone/>
            </a:pPr>
            <a:r>
              <a:rPr lang="en"/>
              <a:t>JavaScript language?</a:t>
            </a:r>
            <a:endParaRPr/>
          </a:p>
        </p:txBody>
      </p:sp>
      <p:sp>
        <p:nvSpPr>
          <p:cNvPr id="655" name="Google Shape;655;p5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53"/>
          <p:cNvSpPr txBox="1">
            <a:spLocks noGrp="1"/>
          </p:cNvSpPr>
          <p:nvPr>
            <p:ph type="title"/>
          </p:nvPr>
        </p:nvSpPr>
        <p:spPr>
          <a:xfrm>
            <a:off x="25" y="274800"/>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None/>
            </a:pPr>
            <a:r>
              <a:rPr lang="en"/>
              <a:t>Nope. The browser provides it!</a:t>
            </a:r>
            <a:endParaRPr/>
          </a:p>
        </p:txBody>
      </p:sp>
      <p:sp>
        <p:nvSpPr>
          <p:cNvPr id="661" name="Google Shape;661;p5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BEDF0"/>
        </a:solidFill>
        <a:effectLst/>
      </p:bgPr>
    </p:bg>
    <p:spTree>
      <p:nvGrpSpPr>
        <p:cNvPr id="1" name="Shape 665"/>
        <p:cNvGrpSpPr/>
        <p:nvPr/>
      </p:nvGrpSpPr>
      <p:grpSpPr>
        <a:xfrm>
          <a:off x="0" y="0"/>
          <a:ext cx="0" cy="0"/>
          <a:chOff x="0" y="0"/>
          <a:chExt cx="0" cy="0"/>
        </a:xfrm>
      </p:grpSpPr>
      <p:sp>
        <p:nvSpPr>
          <p:cNvPr id="666" name="Google Shape;666;p5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JavaScript and APIs</a:t>
            </a:r>
            <a:endParaRPr/>
          </a:p>
        </p:txBody>
      </p:sp>
      <p:sp>
        <p:nvSpPr>
          <p:cNvPr id="667" name="Google Shape;667;p5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668" name="Google Shape;668;p54"/>
          <p:cNvSpPr/>
          <p:nvPr/>
        </p:nvSpPr>
        <p:spPr>
          <a:xfrm>
            <a:off x="703750" y="2247525"/>
            <a:ext cx="2657700" cy="1066800"/>
          </a:xfrm>
          <a:prstGeom prst="roundRect">
            <a:avLst>
              <a:gd name="adj" fmla="val 16667"/>
            </a:avLst>
          </a:prstGeom>
          <a:solidFill>
            <a:srgbClr val="9EE244"/>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43461"/>
                </a:solidFill>
                <a:latin typeface="Roboto Medium"/>
                <a:ea typeface="Roboto Medium"/>
                <a:cs typeface="Roboto Medium"/>
                <a:sym typeface="Roboto Medium"/>
              </a:rPr>
              <a:t>API</a:t>
            </a:r>
            <a:endParaRPr sz="2500">
              <a:solidFill>
                <a:srgbClr val="043461"/>
              </a:solidFill>
              <a:latin typeface="Roboto Medium"/>
              <a:ea typeface="Roboto Medium"/>
              <a:cs typeface="Roboto Medium"/>
              <a:sym typeface="Roboto Medium"/>
            </a:endParaRPr>
          </a:p>
          <a:p>
            <a:pPr marL="0" lvl="0" indent="0" algn="ctr" rtl="0">
              <a:spcBef>
                <a:spcPts val="0"/>
              </a:spcBef>
              <a:spcAft>
                <a:spcPts val="0"/>
              </a:spcAft>
              <a:buNone/>
            </a:pPr>
            <a:r>
              <a:rPr lang="en" sz="1600">
                <a:solidFill>
                  <a:srgbClr val="043461"/>
                </a:solidFill>
                <a:latin typeface="Roboto Medium"/>
                <a:ea typeface="Roboto Medium"/>
                <a:cs typeface="Roboto Medium"/>
                <a:sym typeface="Roboto Medium"/>
              </a:rPr>
              <a:t>(HTML or XML Page)</a:t>
            </a:r>
            <a:endParaRPr sz="1600">
              <a:solidFill>
                <a:srgbClr val="043461"/>
              </a:solidFill>
              <a:latin typeface="Roboto Medium"/>
              <a:ea typeface="Roboto Medium"/>
              <a:cs typeface="Roboto Medium"/>
              <a:sym typeface="Roboto Medium"/>
            </a:endParaRPr>
          </a:p>
        </p:txBody>
      </p:sp>
      <p:sp>
        <p:nvSpPr>
          <p:cNvPr id="669" name="Google Shape;669;p54"/>
          <p:cNvSpPr/>
          <p:nvPr/>
        </p:nvSpPr>
        <p:spPr>
          <a:xfrm>
            <a:off x="4113000" y="2247525"/>
            <a:ext cx="1456800" cy="1066800"/>
          </a:xfrm>
          <a:prstGeom prst="roundRect">
            <a:avLst>
              <a:gd name="adj" fmla="val 16667"/>
            </a:avLst>
          </a:prstGeom>
          <a:solidFill>
            <a:srgbClr val="FF992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43461"/>
                </a:solidFill>
                <a:latin typeface="Roboto Medium"/>
                <a:ea typeface="Roboto Medium"/>
                <a:cs typeface="Roboto Medium"/>
                <a:sym typeface="Roboto Medium"/>
              </a:rPr>
              <a:t>DOM</a:t>
            </a:r>
            <a:endParaRPr sz="1600">
              <a:solidFill>
                <a:srgbClr val="043461"/>
              </a:solidFill>
              <a:latin typeface="Roboto Medium"/>
              <a:ea typeface="Roboto Medium"/>
              <a:cs typeface="Roboto Medium"/>
              <a:sym typeface="Roboto Medium"/>
            </a:endParaRPr>
          </a:p>
        </p:txBody>
      </p:sp>
      <p:sp>
        <p:nvSpPr>
          <p:cNvPr id="670" name="Google Shape;670;p54"/>
          <p:cNvSpPr/>
          <p:nvPr/>
        </p:nvSpPr>
        <p:spPr>
          <a:xfrm>
            <a:off x="6423350" y="2247525"/>
            <a:ext cx="2016900" cy="1066800"/>
          </a:xfrm>
          <a:prstGeom prst="roundRect">
            <a:avLst>
              <a:gd name="adj" fmla="val 16667"/>
            </a:avLst>
          </a:prstGeom>
          <a:solidFill>
            <a:srgbClr val="F7DF1D"/>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2500">
                <a:solidFill>
                  <a:srgbClr val="043461"/>
                </a:solidFill>
                <a:latin typeface="Roboto Medium"/>
                <a:ea typeface="Roboto Medium"/>
                <a:cs typeface="Roboto Medium"/>
                <a:sym typeface="Roboto Medium"/>
              </a:rPr>
              <a:t>JS</a:t>
            </a:r>
            <a:endParaRPr sz="2500">
              <a:solidFill>
                <a:srgbClr val="043461"/>
              </a:solidFill>
              <a:latin typeface="Roboto Medium"/>
              <a:ea typeface="Roboto Medium"/>
              <a:cs typeface="Roboto Medium"/>
              <a:sym typeface="Roboto Medium"/>
            </a:endParaRPr>
          </a:p>
          <a:p>
            <a:pPr marL="0" lvl="0" indent="0" algn="ctr" rtl="0">
              <a:spcBef>
                <a:spcPts val="0"/>
              </a:spcBef>
              <a:spcAft>
                <a:spcPts val="0"/>
              </a:spcAft>
              <a:buNone/>
            </a:pPr>
            <a:r>
              <a:rPr lang="en" sz="1600">
                <a:solidFill>
                  <a:srgbClr val="043461"/>
                </a:solidFill>
                <a:latin typeface="Roboto Medium"/>
                <a:ea typeface="Roboto Medium"/>
                <a:cs typeface="Roboto Medium"/>
                <a:sym typeface="Roboto Medium"/>
              </a:rPr>
              <a:t>JavaScript</a:t>
            </a:r>
            <a:endParaRPr sz="1600">
              <a:solidFill>
                <a:srgbClr val="043461"/>
              </a:solidFill>
              <a:latin typeface="Roboto Medium"/>
              <a:ea typeface="Roboto Medium"/>
              <a:cs typeface="Roboto Medium"/>
              <a:sym typeface="Roboto Medium"/>
            </a:endParaRPr>
          </a:p>
        </p:txBody>
      </p:sp>
      <p:sp>
        <p:nvSpPr>
          <p:cNvPr id="671" name="Google Shape;671;p54"/>
          <p:cNvSpPr txBox="1"/>
          <p:nvPr/>
        </p:nvSpPr>
        <p:spPr>
          <a:xfrm>
            <a:off x="5585275" y="2342325"/>
            <a:ext cx="8226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Clr>
                <a:schemeClr val="dk1"/>
              </a:buClr>
              <a:buSzPts val="1100"/>
              <a:buFont typeface="Arial"/>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
        <p:nvSpPr>
          <p:cNvPr id="672" name="Google Shape;672;p54"/>
          <p:cNvSpPr txBox="1"/>
          <p:nvPr/>
        </p:nvSpPr>
        <p:spPr>
          <a:xfrm>
            <a:off x="3290400" y="2342325"/>
            <a:ext cx="822600" cy="877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500">
                <a:solidFill>
                  <a:srgbClr val="043461"/>
                </a:solidFill>
                <a:latin typeface="Roboto Light"/>
                <a:ea typeface="Roboto Light"/>
                <a:cs typeface="Roboto Light"/>
                <a:sym typeface="Roboto Light"/>
              </a:rPr>
              <a:t>=</a:t>
            </a:r>
            <a:endParaRPr sz="4500">
              <a:latin typeface="Roboto Light"/>
              <a:ea typeface="Roboto Light"/>
              <a:cs typeface="Roboto Light"/>
              <a:sym typeface="Roboto Light"/>
            </a:endParaRPr>
          </a:p>
        </p:txBody>
      </p:sp>
    </p:spTree>
  </p:cSld>
  <p:clrMapOvr>
    <a:masterClrMapping/>
  </p:clrMapOvr>
</p:sld>
</file>

<file path=ppt/theme/theme1.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588</Words>
  <Application>Microsoft Office PowerPoint</Application>
  <PresentationFormat>On-screen Show (16:9)</PresentationFormat>
  <Paragraphs>84</Paragraphs>
  <Slides>18</Slides>
  <Notes>18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Roboto</vt:lpstr>
      <vt:lpstr>Roboto Medium</vt:lpstr>
      <vt:lpstr>Oswald Light</vt:lpstr>
      <vt:lpstr>Oswald</vt:lpstr>
      <vt:lpstr>Inconsolata</vt:lpstr>
      <vt:lpstr>Arial</vt:lpstr>
      <vt:lpstr>Roboto Thin</vt:lpstr>
      <vt:lpstr>Oswald Medium</vt:lpstr>
      <vt:lpstr>Roboto Light</vt:lpstr>
      <vt:lpstr>Caveat</vt:lpstr>
      <vt:lpstr>Unbranded</vt:lpstr>
      <vt:lpstr>Third-Party APIs</vt:lpstr>
      <vt:lpstr>What languages do we  use to build web apps?</vt:lpstr>
      <vt:lpstr>The Languages of the Web</vt:lpstr>
      <vt:lpstr>How do we interact with HTML  and CSS using JavaScript? </vt:lpstr>
      <vt:lpstr>The DOM Web API</vt:lpstr>
      <vt:lpstr>The DOM Web API </vt:lpstr>
      <vt:lpstr>Is the DOM built into the  JavaScript language?</vt:lpstr>
      <vt:lpstr>Nope. The browser provides it!</vt:lpstr>
      <vt:lpstr>JavaScript and APIs</vt:lpstr>
      <vt:lpstr>JavaScript and APIs</vt:lpstr>
      <vt:lpstr>JavaScript and APIs</vt:lpstr>
      <vt:lpstr>Are there APIs we can use that aren’t provided by the browser?</vt:lpstr>
      <vt:lpstr>Yes, there are! The web is filled with tools that other developers have built and made available for us to use in our projects! </vt:lpstr>
      <vt:lpstr>Third-party APIs </vt:lpstr>
      <vt:lpstr>Third-party APIs  </vt:lpstr>
      <vt:lpstr>How can we learn to use and implement these APIs?</vt:lpstr>
      <vt:lpstr>How to Learn Third-Party APIs </vt:lpstr>
      <vt:lpstr>How to Learn Third-Party APIs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Third-Party APIs</dc:title>
  <dc:creator>Benjamin Machock</dc:creator>
  <cp:lastModifiedBy>Benjamin Machock</cp:lastModifiedBy>
  <cp:revision>2</cp:revision>
  <dcterms:modified xsi:type="dcterms:W3CDTF">2023-08-29T17:58:23Z</dcterms:modified>
</cp:coreProperties>
</file>